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Starplast</a:t>
            </a:r>
          </a:p>
          <a:p/>
          <a:p>
            <a:r>
              <a:t>Explore what is known.</a:t>
            </a:r>
          </a:p>
          <a:p>
            <a:r>
              <a:t>Evaluate what a model predicts.</a:t>
            </a:r>
          </a:p>
          <a:p/>
          <a:p>
            <a:r>
              <a:t>A practical guide to the 0.43 release</a:t>
            </a:r>
          </a:p>
          <a:p/>
          <a:p>
            <a:r>
              <a:t>Source: https://einarolafsson.github.io/starplast/index.html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 with a gene. Keep the evidence.</a:t>
            </a:r>
          </a:p>
          <a:p/>
          <a:p>
            <a:r>
              <a:t>Bring scattered measurements together without losing what they mean.</a:t>
            </a:r>
          </a:p>
          <a:p/>
          <a:p>
            <a:r>
              <a:t>Collect: Published measurements, annotations and protein features.</a:t>
            </a:r>
          </a:p>
          <a:p/>
          <a:p>
            <a:r>
              <a:t>Connect: Match gene identities and retain the source of each value.</a:t>
            </a:r>
          </a:p>
          <a:p/>
          <a:p>
            <a:r>
              <a:t>Explore: Read evidence, compare relationships and inspect gaps.</a:t>
            </a:r>
          </a:p>
          <a:p/>
          <a:p>
            <a:r>
              <a:t>Evaluate: Test predictions on held-out genes before interpreting them.</a:t>
            </a:r>
          </a:p>
          <a:p/>
          <a:p>
            <a:r>
              <a:t>A model suggests a hypothesis. Its evidence and validation determine how useful it is.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organisms. Separate maps.</a:t>
            </a:r>
          </a:p>
          <a:p/>
          <a:p>
            <a:r>
              <a:t>Offline gene tables and networks are included in the installation.</a:t>
            </a:r>
          </a:p>
          <a:p/>
          <a:p>
            <a:r>
              <a:t>8,140: Toxoplasma gondii genes</a:t>
            </a:r>
          </a:p>
          <a:p/>
          <a:p>
            <a:r>
              <a:t>5,720: Plasmodium falciparum genes</a:t>
            </a:r>
          </a:p>
          <a:p/>
          <a:p>
            <a:r>
              <a:t>130: Registered datasets and computed layers</a:t>
            </a:r>
          </a:p>
          <a:p/>
          <a:p>
            <a:r>
              <a:t>Coverage differs by assay and organism. These counts do not imply complete evidence for every gene.</a:t>
            </a:r>
          </a:p>
          <a:p/>
          <a:p>
            <a:r>
              <a:t>Source: https://einarolafsson.github.io/starplast/datasets.html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Choose the task you came to do.</a:t>
            </a:r>
          </a:p>
          <a:p/>
          <a:p>
            <a:r>
              <a:t>Explore a gene: Find an accession, symbol or product. Read measurements and their sources.</a:t>
            </a:r>
          </a:p>
          <a:p/>
          <a:p>
            <a:r>
              <a:t>Predict a trait: Choose an observed outcome. Evaluate a model, then inspect unlabelled-gene hypotheses.</a:t>
            </a:r>
          </a:p>
          <a:p/>
          <a:p>
            <a:r>
              <a:t>Compare a screen: Join a gene-level results table to the existing evidence. Keep unresolved IDs visible.</a:t>
            </a:r>
          </a:p>
          <a:p/>
          <a:p>
            <a:r>
              <a:t>Open these guided workflows from the Tools menu.</a:t>
            </a:r>
          </a:p>
          <a:p/>
          <a:p>
            <a:r>
              <a:t>Source: https://einarolafsson.github.io/starplast/workflows.html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map is one view of the evidence.</a:t>
            </a:r>
          </a:p>
          <a:p/>
          <a:p>
            <a:r>
              <a:t>One point represents one gene.</a:t>
            </a:r>
          </a:p>
          <a:p/>
          <a:p>
            <a:r>
              <a:t>Position: Similarity under the chosen feature recipe.</a:t>
            </a:r>
          </a:p>
          <a:p/>
          <a:p>
            <a:r>
              <a:t>Colour: An annotation or measurement you select.</a:t>
            </a:r>
          </a:p>
          <a:p/>
          <a:p>
            <a:r>
              <a:t>Lines: One explicitly selected relationship type.</a:t>
            </a:r>
          </a:p>
          <a:p/>
          <a:p>
            <a:r>
              <a:t>Proximity alone does not establish function or a physical interaction.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Install and open Starplast.</a:t>
            </a:r>
          </a:p>
          <a:p/>
          <a:p>
            <a:r>
              <a:t>pip install starplast</a:t>
            </a:r>
          </a:p>
          <a:p>
            <a:r>
              <a:t>starplast</a:t>
            </a:r>
          </a:p>
          <a:p/>
          <a:p>
            <a:r>
              <a:t>Python 3.10+: Use a dedicated environment when possible.</a:t>
            </a:r>
          </a:p>
          <a:p/>
          <a:p>
            <a:r>
              <a:t>Desktop display: The viewer needs a display and working OpenGL.</a:t>
            </a:r>
          </a:p>
          <a:p/>
          <a:p>
            <a:r>
              <a:t>CPU included: CUDA is optional; browsing does not require a GPU.</a:t>
            </a:r>
          </a:p>
          <a:p/>
          <a:p>
            <a:r>
              <a:t>Linux, macOS and Windows. Built tables are available offline.</a:t>
            </a:r>
          </a:p>
          <a:p/>
          <a:p>
            <a:r>
              <a:t>Source: https://einarolafsson.github.io/starplast/releases.html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Your first five minutes.</a:t>
            </a:r>
          </a:p>
          <a:p/>
          <a:p>
            <a:r>
              <a:t>1  Choose: File &gt; Species: select the organism.</a:t>
            </a:r>
          </a:p>
          <a:p/>
          <a:p>
            <a:r>
              <a:t>2  Search: Tools &gt; Explore a gene: enter an accession or product.</a:t>
            </a:r>
          </a:p>
          <a:p/>
          <a:p>
            <a:r>
              <a:t>3  Inspect: Read the evidence and open its source links.</a:t>
            </a:r>
          </a:p>
          <a:p/>
          <a:p>
            <a:r>
              <a:t>4  Compare: Change a colour or edge layer; keep the question specific.</a:t>
            </a:r>
          </a:p>
          <a:p/>
          <a:p>
            <a:r>
              <a:t>Start with one familiar gene so you can check that the interpretation makes sense.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Find your way around the workspace.</a:t>
            </a:r>
          </a:p>
          <a:p/>
          <a:p>
            <a:r>
              <a:t>Map controls on the left. The gene map in the centre. Evidence on the right.</a:t>
            </a:r>
          </a:p>
          <a:p/>
          <a:p>
            <a:r>
              <a:t>Tools opens guided workflows and analysis docks. View controls appearance and interaction.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Move the map. Keep your bearings.</a:t>
            </a:r>
          </a:p>
          <a:p/>
          <a:p>
            <a:r>
              <a:t>Rotate and zoom: Left-drag in Navigate mode to rotate. Scroll to move closer or farther away.</a:t>
            </a:r>
          </a:p>
          <a:p/>
          <a:p>
            <a:r>
              <a:t>Select a gene: Click a point to show its evidence. Search can take you directly to a gene.</a:t>
            </a:r>
          </a:p>
          <a:p/>
          <a:p>
            <a:r>
              <a:t>Focus a category: Filter checked categories. Double-click a category to centre its genes.</a:t>
            </a:r>
          </a:p>
          <a:p/>
          <a:p>
            <a:r>
              <a:t>Right-click the map for display options, export and reset.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Search by identity or description.</a:t>
            </a:r>
          </a:p>
          <a:p/>
          <a:p>
            <a:r>
              <a:t>Tools &gt; Explore a gene</a:t>
            </a:r>
          </a:p>
          <a:p/>
          <a:p>
            <a:r>
              <a:t>Enter a query: Use a gene accession, symbol or product text.</a:t>
            </a:r>
          </a:p>
          <a:p/>
          <a:p>
            <a:r>
              <a:t>Check the match: Double-click a result to select the same gene on the map.</a:t>
            </a:r>
          </a:p>
          <a:p/>
          <a:p>
            <a:r>
              <a:t>Read the table: Inspect available values, missingness and source evidence.</a:t>
            </a:r>
          </a:p>
          <a:p/>
          <a:p>
            <a:r>
              <a:t>Shown here: an existing alpha-tubulin record, not a model-generated annotation.</a:t>
            </a:r>
          </a:p>
          <a:p/>
          <a:p>
            <a:r>
              <a:t>Source: https://einarolafsson.github.io/starplast/workflows.html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source, not just the value.</a:t>
            </a:r>
          </a:p>
          <a:p/>
          <a:p>
            <a:r>
              <a:t>What was measured?: Distinguish expression, localization, abundance, sequence and interaction evidence.</a:t>
            </a:r>
          </a:p>
          <a:p/>
          <a:p>
            <a:r>
              <a:t>In which context?: Check the organism, stage, condition and assay before comparing measurements.</a:t>
            </a:r>
          </a:p>
          <a:p/>
          <a:p>
            <a:r>
              <a:t>How was it obtained?: Separate measured evidence, computed features, transferred annotations and predictions.</a:t>
            </a:r>
          </a:p>
          <a:p/>
          <a:p>
            <a:r>
              <a:t>Legacy gene summaries cannot reconstruct replicate-level uncertainty that was never retained.</a:t>
            </a:r>
          </a:p>
          <a:p/>
          <a:p>
            <a:r>
              <a:t>Source: https://einarolafsson.github.io/starplast/workflows.html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full data catalogue stays one click away.</a:t>
            </a:r>
          </a:p>
          <a:p/>
          <a:p>
            <a:r>
              <a:t>Evidence family | Examples | Read it as</a:t>
            </a:r>
          </a:p>
          <a:p/>
          <a:p>
            <a:r>
              <a:t>Expression | Stage profiles and summaries | Condition-dependent measurements</a:t>
            </a:r>
          </a:p>
          <a:p/>
          <a:p>
            <a:r>
              <a:t>Localization | Compartment annotations | Evidence with assay-specific coverage</a:t>
            </a:r>
          </a:p>
          <a:p/>
          <a:p>
            <a:r>
              <a:t>Protein features | Sequence, domains, AF3 summaries | Measured or computed descriptors</a:t>
            </a:r>
          </a:p>
          <a:p/>
          <a:p>
            <a:r>
              <a:t>Relationships | Coexpression and physical assays | Distinct types of connections</a:t>
            </a:r>
          </a:p>
          <a:p/>
          <a:p>
            <a:r>
              <a:t>Literature | Mentions and reviewed assertions | Traceable source context</a:t>
            </a:r>
          </a:p>
          <a:p/>
          <a:p>
            <a:r>
              <a:t>Each catalogue record links to its publication, source data or computed inputs.</a:t>
            </a:r>
          </a:p>
          <a:p/>
          <a:p>
            <a:r>
              <a:t>Source: https://einarolafsson.github.io/starplast/datasets.html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Unknown is different from zero.</a:t>
            </a:r>
          </a:p>
          <a:p/>
          <a:p>
            <a:r>
              <a:t>0: A measured value that really is zero</a:t>
            </a:r>
          </a:p>
          <a:p/>
          <a:p>
            <a:r>
              <a:t>Unknown: No usable value is available</a:t>
            </a:r>
          </a:p>
          <a:p/>
          <a:p>
            <a:r>
              <a:t>No call: The model lacks enough support</a:t>
            </a:r>
          </a:p>
          <a:p/>
          <a:p>
            <a:r>
              <a:t>A missing annotation is not a negative example. Grey marks unknown evidence.</a:t>
            </a:r>
          </a:p>
          <a:p/>
          <a:p>
            <a:r>
              <a:t>Source: https://einarolafsson.github.io/starplast/workflows.html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Different lines answer different questions.</a:t>
            </a:r>
          </a:p>
          <a:p/>
          <a:p>
            <a:r>
              <a:t>Similarity: Shared domains, orthogroups, expression or structure.</a:t>
            </a:r>
          </a:p>
          <a:p/>
          <a:p>
            <a:r>
              <a:t>Physical evidence: Crosslink MS and pulldown assays have their own interpretation.</a:t>
            </a:r>
          </a:p>
          <a:p/>
          <a:p>
            <a:r>
              <a:t>Literature context: Co-mention means appearing together in text; it is not proof of binding.</a:t>
            </a:r>
          </a:p>
          <a:p/>
          <a:p>
            <a:r>
              <a:t>The Edges controls keep these layers separate.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Inspect one connection layer at a time.</a:t>
            </a:r>
          </a:p>
          <a:p/>
          <a:p>
            <a:r>
              <a:t>Select: Click a gene you want to inspect.</a:t>
            </a:r>
          </a:p>
          <a:p/>
          <a:p>
            <a:r>
              <a:t>Choose: Turn on a relevant layer in Edges.</a:t>
            </a:r>
          </a:p>
          <a:p/>
          <a:p>
            <a:r>
              <a:t>Read: Check neighbouring genes and the evidence behind the relation.</a:t>
            </a:r>
          </a:p>
          <a:p/>
          <a:p>
            <a:r>
              <a:t>Compare: Switch the layer and see which relationships persist.</a:t>
            </a:r>
          </a:p>
          <a:p/>
          <a:p>
            <a:r>
              <a:t>Draw all active edges is available, but dense networks are often easier to understand locally.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Select a group without changing the data.</a:t>
            </a:r>
          </a:p>
          <a:p/>
          <a:p>
            <a:r>
              <a:t>Lasso: screen space: Draw an outline around visible positions. Points behind one another can be included.</a:t>
            </a:r>
          </a:p>
          <a:p/>
          <a:p>
            <a:r>
              <a:t>Brush: 3D space: Select a spatial neighbourhood around the gene you press.</a:t>
            </a:r>
          </a:p>
          <a:p/>
          <a:p>
            <a:r>
              <a:t>Choose View &gt; Left mouse button &gt; Select. Check the selected gene list before exporting.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Explore clusters and compare analyses.</a:t>
            </a:r>
          </a:p>
          <a:p/>
          <a:p>
            <a:r>
              <a:t>Clusters: Group similar coordinates with clustering methods. Noise label -1 means unassigned, not a biological class.</a:t>
            </a:r>
          </a:p>
          <a:p/>
          <a:p>
            <a:r>
              <a:t>Search and validation: Compare recipes with explicit targets and budgets. Confirm a search winner with independent evidence.</a:t>
            </a:r>
          </a:p>
          <a:p/>
          <a:p>
            <a:r>
              <a:t>Saved results: Name embeddings and retain their recipes. Right-click result tables to export them; save selected gene lists.</a:t>
            </a:r>
          </a:p>
          <a:p/>
          <a:p>
            <a:r>
              <a:t>Cluster labels describe the chosen inputs. They do not establish a shared biological function.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Change a map deliberately.</a:t>
            </a:r>
          </a:p>
          <a:p/>
          <a:p>
            <a:r>
              <a:t>Features: Choose relevant measurement blocks.</a:t>
            </a:r>
          </a:p>
          <a:p/>
          <a:p>
            <a:r>
              <a:t>Missingness: Decide how absent inputs are handled.</a:t>
            </a:r>
          </a:p>
          <a:p/>
          <a:p>
            <a:r>
              <a:t>Scaling: Keep feature magnitudes and blocks comparable.</a:t>
            </a:r>
          </a:p>
          <a:p/>
          <a:p>
            <a:r>
              <a:t>Embedding: Choose a method, dimensions and a seed.</a:t>
            </a:r>
          </a:p>
          <a:p/>
          <a:p>
            <a:r>
              <a:t>Smaller UMAP neighbourhoods favour local structure. Lower minimum distance packs points more tightly.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Explore in 3D. Evaluate separately.</a:t>
            </a:r>
          </a:p>
          <a:p/>
          <a:p>
            <a:r>
              <a:t>The displayed map: An exploratory view of selected inputs. Numeric localization confidence can be among them.</a:t>
            </a:r>
          </a:p>
          <a:p/>
          <a:p>
            <a:r>
              <a:t>A held-out prediction: A separate fitted model with target exclusions, training-only transforms and untouched evaluation groups.</a:t>
            </a:r>
          </a:p>
          <a:p/>
          <a:p>
            <a:r>
              <a:t>The guided predictor does not classify the opening map.</a:t>
            </a:r>
          </a:p>
          <a:p/>
          <a:p>
            <a:r>
              <a:t>Source: https://einarolafsson.github.io/starplast/workflows.html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 up a prediction in one place.</a:t>
            </a:r>
          </a:p>
          <a:p/>
          <a:p>
            <a:r>
              <a:t>Tools &gt; Predict a trait</a:t>
            </a:r>
          </a:p>
          <a:p/>
          <a:p>
            <a:r>
              <a:t>Outcome and type: Choose the observed target and classification or regression.</a:t>
            </a:r>
          </a:p>
          <a:p/>
          <a:p>
            <a:r>
              <a:t>Method and groups: Start with a baseline. Keep related genes together with orthogroup.</a:t>
            </a:r>
          </a:p>
          <a:p/>
          <a:p>
            <a:r>
              <a:t>Run and inspect: Evaluate and predict. Read held-out metrics before the candidate table.</a:t>
            </a:r>
          </a:p>
          <a:p/>
          <a:p>
            <a:r>
              <a:t>The Jobs panel runs the work. Stop requests cancellation between model fits.</a:t>
            </a:r>
          </a:p>
          <a:p/>
          <a:p>
            <a:r>
              <a:t>Source: https://einarolafsson.github.io/starplast/workflows.html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evaluation genes out of fitting.</a:t>
            </a:r>
          </a:p>
          <a:p/>
          <a:p>
            <a:r>
              <a:t>Fit: Learn features and model parameters.</a:t>
            </a:r>
          </a:p>
          <a:p/>
          <a:p>
            <a:r>
              <a:t>Calibrate: Adjust probabilities or residual intervals on separate groups.</a:t>
            </a:r>
          </a:p>
          <a:p/>
          <a:p>
            <a:r>
              <a:t>Evaluate: Score predictions on groups withheld from both steps.</a:t>
            </a:r>
          </a:p>
          <a:p/>
          <a:p>
            <a:r>
              <a:t>Outer folds rotate the evaluation groups. Grouped validation is harder and more informative than mixing relatives.</a:t>
            </a:r>
          </a:p>
          <a:p/>
          <a:p>
            <a:r>
              <a:t>Source: https://einarolafsson.github.io/starplast/benchmark-0.43.html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simple methods first.</a:t>
            </a:r>
          </a:p>
          <a:p/>
          <a:p>
            <a:r>
              <a:t>Method | Useful starting question | Keep in mind</a:t>
            </a:r>
          </a:p>
          <a:p/>
          <a:p>
            <a:r>
              <a:t>Prior / linear | Is there signal beyond a simple baseline? | Always retain a baseline</a:t>
            </a:r>
          </a:p>
          <a:p/>
          <a:p>
            <a:r>
              <a:t>Boosted trees | Do nonlinear feature combinations help? | Use the same evaluation groups</a:t>
            </a:r>
          </a:p>
          <a:p/>
          <a:p>
            <a:r>
              <a:t>Feature / PCA neighbours | Do similar measured genes agree? | Distance depends on preprocessing</a:t>
            </a:r>
          </a:p>
          <a:p/>
          <a:p>
            <a:r>
              <a:t>UMAP / masked factors | Does a reduced representation help? | A compact map can lose signal</a:t>
            </a:r>
          </a:p>
          <a:p/>
          <a:p>
            <a:r>
              <a:t>Weighted networks | Which fixed graph layers support labels? | Transductive; disconnected genes abstain</a:t>
            </a:r>
          </a:p>
          <a:p/>
          <a:p>
            <a:r>
              <a:t>No method is automatically best because it is more complex.</a:t>
            </a:r>
          </a:p>
          <a:p/>
          <a:p>
            <a:r>
              <a:t>Source: https://einarolafsson.github.io/starplast/workflows.html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performance and coverage together.</a:t>
            </a:r>
          </a:p>
          <a:p/>
          <a:p>
            <a:r>
              <a:t>Accuracy: The fraction of evaluation genes called correctly. Unsupported calls count as misses.</a:t>
            </a:r>
          </a:p>
          <a:p/>
          <a:p>
            <a:r>
              <a:t>Macro F1: Balances precision and recall across classes, so common labels do not dominate the score.</a:t>
            </a:r>
          </a:p>
          <a:p/>
          <a:p>
            <a:r>
              <a:t>Coverage: The fraction with a supported call. Selective accuracy describes only that supported subset.</a:t>
            </a:r>
          </a:p>
          <a:p/>
          <a:p>
            <a:r>
              <a:t>Also inspect per-class precision, recall, average precision and calibration.</a:t>
            </a:r>
          </a:p>
          <a:p/>
          <a:p>
            <a:r>
              <a:t>Source: https://einarolafsson.github.io/starplast/workflows.html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worked in the localization benchmark?</a:t>
            </a:r>
          </a:p>
          <a:p/>
          <a:p>
            <a:r>
              <a:t>3,827 measured genes · 26 classes · three orthogroup-held-out folds</a:t>
            </a:r>
          </a:p>
          <a:p/>
          <a:p>
            <a:r>
              <a:t>0.434 macro F1: Boosted trees with published, AF3 and ESM inputs.</a:t>
            </a:r>
          </a:p>
          <a:p/>
          <a:p>
            <a:r>
              <a:t>56.2% accuracy: Better than the compared UMAP-neighbour models.</a:t>
            </a:r>
          </a:p>
          <a:p/>
          <a:p>
            <a:r>
              <a:t>Important limit: Several rare classes still have zero top-class recall.</a:t>
            </a:r>
          </a:p>
          <a:p/>
          <a:p>
            <a:r>
              <a:t>Development cross-validation, not prospective validation of new annotations.</a:t>
            </a:r>
          </a:p>
          <a:p/>
          <a:p>
            <a:r>
              <a:t>Source: https://einarolafsson.github.io/starplast/benchmark-0.43.html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confident score can still be wrong.</a:t>
            </a:r>
          </a:p>
          <a:p/>
          <a:p>
            <a:r>
              <a:t>Combined boosted model: observed accuracy in held-out confidence bins</a:t>
            </a:r>
          </a:p>
          <a:p/>
          <a:p>
            <a:r>
              <a:t>Check calibration: Temperature scaling uses separate groups when enough labels exist.</a:t>
            </a:r>
          </a:p>
          <a:p/>
          <a:p>
            <a:r>
              <a:t>Read the status: The app explicitly marks runs that could not be calibrated.</a:t>
            </a:r>
          </a:p>
          <a:p/>
          <a:p>
            <a:r>
              <a:t>Use abstention: A probability cutoff can withhold uncertain calls; it is not a guarantee.</a:t>
            </a:r>
          </a:p>
          <a:p/>
          <a:p>
            <a:r>
              <a:t>The 0.8-0.9 bin averaged 0.850 confidence but 0.783 accuracy across 465 genes.</a:t>
            </a:r>
          </a:p>
          <a:p/>
          <a:p>
            <a:r>
              <a:t>Source: https://einarolafsson.github.io/starplast/benchmark-0.43.html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Add sequence evidence with one checkbox.</a:t>
            </a:r>
          </a:p>
          <a:p/>
          <a:p>
            <a:r>
              <a:t>8,064 proteins: Bundled frozen ESM-2 representations.</a:t>
            </a:r>
          </a:p>
          <a:p/>
          <a:p>
            <a:r>
              <a:t>320 features: A numerical view of protein sequence, separate from experimental measurements.</a:t>
            </a:r>
          </a:p>
          <a:p/>
          <a:p>
            <a:r>
              <a:t>No download to use: Enable Include frozen protein sequence features in the guided predictor.</a:t>
            </a:r>
          </a:p>
          <a:p/>
          <a:p>
            <a:r>
              <a:t>Regenerating representations needs the optional sequence extra. Benchmark their value rather than assuming it.</a:t>
            </a:r>
          </a:p>
          <a:p/>
          <a:p>
            <a:r>
              <a:t>Source: https://einarolafsson.github.io/starplast/protein-sequences.html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Your AF3 collection becomes traceable evidence.</a:t>
            </a:r>
          </a:p>
          <a:p/>
          <a:p>
            <a:r>
              <a:t>1,210 matched genes: Exact sequence or uniquely placed fragment matches in the available local collection.</a:t>
            </a:r>
          </a:p>
          <a:p/>
          <a:p>
            <a:r>
              <a:t>Nine summary features: Confidence, sequence coverage and descriptive geometry.</a:t>
            </a:r>
          </a:p>
          <a:p/>
          <a:p>
            <a:r>
              <a:t>Coordinates stay local: The package includes features and provenance, not the private model files.</a:t>
            </a:r>
          </a:p>
          <a:p/>
          <a:p>
            <a:r>
              <a:t>This is the verified subset in the synced folders, not the total number of proteins ever folded.</a:t>
            </a:r>
          </a:p>
          <a:p/>
          <a:p>
            <a:r>
              <a:t>Source: https://einarolafsson.github.io/starplast/structures.html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Connect local folds to the structure viewer.</a:t>
            </a:r>
          </a:p>
          <a:p/>
          <a:p>
            <a:r>
              <a:t>pip install 'starplast[structures]'</a:t>
            </a:r>
          </a:p>
          <a:p/>
          <a:p>
            <a:r>
              <a:t>starplast-index-structures /path/to/models</a:t>
            </a:r>
          </a:p>
          <a:p/>
          <a:p>
            <a:r>
              <a:t>Index once: Build the local structure catalogue from your model folders.</a:t>
            </a:r>
          </a:p>
          <a:p/>
          <a:p>
            <a:r>
              <a:t>Select a gene: The structure viewer checks the local index before AlphaFold DB.</a:t>
            </a:r>
          </a:p>
          <a:p/>
          <a:p>
            <a:r>
              <a:t>Read confidence: A predicted fold and its confidence are not experimental validation.</a:t>
            </a:r>
          </a:p>
          <a:p/>
          <a:p>
            <a:r>
              <a:t>Recreate the index if the drive moves. Full models take precedence over fragments.</a:t>
            </a:r>
          </a:p>
          <a:p/>
          <a:p>
            <a:r>
              <a:t>Source: https://einarolafsson.github.io/starplast/structures.html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Continuous traits stay continuous.</a:t>
            </a:r>
          </a:p>
          <a:p/>
          <a:p>
            <a:r>
              <a:t>Protein abundance: 748 measured genes · grouped held-out evaluation</a:t>
            </a:r>
          </a:p>
          <a:p/>
          <a:p>
            <a:r>
              <a:t>Choose regression: Use Continuous measurement instead of converting an outcome into classes.</a:t>
            </a:r>
          </a:p>
          <a:p/>
          <a:p>
            <a:r>
              <a:t>Read error units: RMSE here is measured in log2 abundance units; lower is better.</a:t>
            </a:r>
          </a:p>
          <a:p/>
          <a:p>
            <a:r>
              <a:t>Small added gain: The combined-feature improvement interval includes no improvement.</a:t>
            </a:r>
          </a:p>
          <a:p/>
          <a:p>
            <a:r>
              <a:t>Nominal 90% intervals covered 94.9%, but their mean width was 9.94 log2 units.</a:t>
            </a:r>
          </a:p>
          <a:p/>
          <a:p>
            <a:r>
              <a:t>Source: https://einarolafsson.github.io/starplast/benchmark-0.43.html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Network coverage is not prediction quality.</a:t>
            </a:r>
          </a:p>
          <a:p/>
          <a:p>
            <a:r>
              <a:t>87.3% supported: Combining domain, expression and structural layers reaches more evaluation genes.</a:t>
            </a:r>
          </a:p>
          <a:p/>
          <a:p>
            <a:r>
              <a:t>0.195 macro F1: The combined fixed network remains well below the compared feature models.</a:t>
            </a:r>
          </a:p>
          <a:p/>
          <a:p>
            <a:r>
              <a:t>The graph includes evaluation nodes: report these results as transductive, not transfer to unseen nodes.</a:t>
            </a:r>
          </a:p>
          <a:p/>
          <a:p>
            <a:r>
              <a:t>Source: https://einarolafsson.github.io/starplast/benchmark-0.43.html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a screen without losing unmatched rows.</a:t>
            </a:r>
          </a:p>
          <a:p/>
          <a:p>
            <a:r>
              <a:t>Tools &gt; Compare a screen</a:t>
            </a:r>
          </a:p>
          <a:p/>
          <a:p>
            <a:r>
              <a:t>Open a CSV or TSV: Use a gene-level table and choose its identifier and value columns.</a:t>
            </a:r>
          </a:p>
          <a:p/>
          <a:p>
            <a:r>
              <a:t>Inspect the join: Mapped and unresolved IDs remain visible. Measured zero stays zero.</a:t>
            </a:r>
          </a:p>
          <a:p/>
          <a:p>
            <a:r>
              <a:t>Export the comparison: Keep the table and source-file hash together.</a:t>
            </a:r>
          </a:p>
          <a:p/>
          <a:p>
            <a:r>
              <a:t>Screenshot values are illustrative. They are not biological screen results.</a:t>
            </a:r>
          </a:p>
          <a:p/>
          <a:p>
            <a:r>
              <a:t>Source: https://einarolafsson.github.io/starplast/workflows.html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Move from spaCR results to gene evidence.</a:t>
            </a:r>
          </a:p>
          <a:p/>
          <a:p>
            <a:r>
              <a:t>spaCR: Generate gene-level measurement or effect estimates.</a:t>
            </a:r>
          </a:p>
          <a:p/>
          <a:p>
            <a:r>
              <a:t>CSV / TSV: Export identifiers and the measured value you want to compare.</a:t>
            </a:r>
          </a:p>
          <a:p/>
          <a:p>
            <a:r>
              <a:t>Starplast: Open Compare a screen and inspect the identifier mapping.</a:t>
            </a:r>
          </a:p>
          <a:p/>
          <a:p>
            <a:r>
              <a:t>Evidence: Read the existing annotations and source context alongside the result.</a:t>
            </a:r>
          </a:p>
          <a:p/>
          <a:p>
            <a:r>
              <a:t>The spaCR launcher opens Starplast in a separate environment. It does not automatically transfer results.</a:t>
            </a:r>
          </a:p>
          <a:p/>
          <a:p>
            <a:r>
              <a:t>Source: https://einarolafsson.github.io/starplast/workflows.html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Add measurements to a Toxoplasma session.</a:t>
            </a:r>
          </a:p>
          <a:p/>
          <a:p>
            <a:r>
              <a:t>File &gt; Import data: The advanced importer accepts CSV, TSV, Excel or Parquet for Toxoplasma accessions.</a:t>
            </a:r>
          </a:p>
          <a:p/>
          <a:p>
            <a:r>
              <a:t>Check the preview: Choose a useful column prefix and explicitly handle duplicates and missing values.</a:t>
            </a:r>
          </a:p>
          <a:p/>
          <a:p>
            <a:r>
              <a:t>Rebuild deliberately: Imported values do not change map positions until you include them in a new embedding.</a:t>
            </a:r>
          </a:p>
          <a:p/>
          <a:p>
            <a:r>
              <a:t>Advanced table import is Toxoplasma-only. The guided comparison supports the currently open organism.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Export the evidence behind a result.</a:t>
            </a:r>
          </a:p>
          <a:p/>
          <a:p>
            <a:r>
              <a:t>predictions.csv: Separate held-out evaluations from unknown-gene hypotheses.</a:t>
            </a:r>
          </a:p>
          <a:p/>
          <a:p>
            <a:r>
              <a:t>per_class.csv: Inspect performance and support for each class.</a:t>
            </a:r>
          </a:p>
          <a:p/>
          <a:p>
            <a:r>
              <a:t>run.json: Retain settings, input identity, split genes, excluded features and versions.</a:t>
            </a:r>
          </a:p>
          <a:p/>
          <a:p>
            <a:r>
              <a:t>Use Export full run. A ranked list alone cannot reproduce an analysis.</a:t>
            </a:r>
          </a:p>
          <a:p/>
          <a:p>
            <a:r>
              <a:t>Source: https://einarolafsson.github.io/starplast/workflows.html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the same methods from Python.</a:t>
            </a:r>
          </a:p>
          <a:p/>
          <a:p>
            <a:r>
              <a:t>import pandas as pd</a:t>
            </a:r>
          </a:p>
          <a:p>
            <a:r>
              <a:t>from starplast import paths</a:t>
            </a:r>
          </a:p>
          <a:p>
            <a:r>
              <a:t>from starplast.prediction import TaskSpec, run</a:t>
            </a:r>
          </a:p>
          <a:p/>
          <a:p>
            <a:r>
              <a:t>nodes = pd.read_parquet(</a:t>
            </a:r>
          </a:p>
          <a:p>
            <a:r>
              <a:t>    paths.cache_file('nodes.parquet'))</a:t>
            </a:r>
          </a:p>
          <a:p>
            <a:r>
              <a:t>result = run(nodes, TaskSpec('compartment'))</a:t>
            </a:r>
          </a:p>
          <a:p>
            <a:r>
              <a:t>result.save('localization_run')</a:t>
            </a:r>
          </a:p>
          <a:p/>
          <a:p>
            <a:r>
              <a:t>Headless analysis: Read bundled tables and run methods without opening the desktop.</a:t>
            </a:r>
          </a:p>
          <a:p/>
          <a:p>
            <a:r>
              <a:t>One contract: The API uses the same evaluation and export rules as the guided workflow.</a:t>
            </a:r>
          </a:p>
          <a:p/>
          <a:p>
            <a:r>
              <a:t>The generated module reference documents functions, arguments and return values.</a:t>
            </a:r>
          </a:p>
          <a:p/>
          <a:p>
            <a:r>
              <a:t>Source: https://einarolafsson.github.io/starplast/API.html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claims traceable and reviewable.</a:t>
            </a:r>
          </a:p>
          <a:p/>
          <a:p>
            <a:r>
              <a:t>Observation records: Store entity, trait, value, units, context, source, uncertainty and missingness.</a:t>
            </a:r>
          </a:p>
          <a:p/>
          <a:p>
            <a:r>
              <a:t>Literature assertions: Retain the source passage and negation. Extracted claims begin pending review.</a:t>
            </a:r>
          </a:p>
          <a:p/>
          <a:p>
            <a:r>
              <a:t>Explicit limits: The API supports review records; the desktop has no bulk literature-curation interface.</a:t>
            </a:r>
          </a:p>
          <a:p/>
          <a:p>
            <a:r>
              <a:t>A reviewed interpretation of a passage is not experimental proof. Conflicting observations remain separate.</a:t>
            </a:r>
          </a:p>
          <a:p/>
          <a:p>
            <a:r>
              <a:t>Source: https://einarolafsson.github.io/starplast/workflows.html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Run work in the background. Keep control.</a:t>
            </a:r>
          </a:p>
          <a:p/>
          <a:p>
            <a:r>
              <a:t>Jobs and Stop: Watch progress in the Jobs panel. Cancellation happens between model fits.</a:t>
            </a:r>
          </a:p>
          <a:p/>
          <a:p>
            <a:r>
              <a:t>Optional GPU: CPU analysis is the default. NVIDIA CUDA analysis uses the gpu extra on supported Linux systems.</a:t>
            </a:r>
          </a:p>
          <a:p/>
          <a:p>
            <a:r>
              <a:t>Logs and help: Hover over settings. Enable file logging in Preferences when investigating a problem.</a:t>
            </a:r>
          </a:p>
          <a:p/>
          <a:p>
            <a:r>
              <a:t>Offline browsing works immediately. Remote structures, publications and optional chat can require network access.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Choose a readable view.</a:t>
            </a:r>
          </a:p>
          <a:p/>
          <a:p>
            <a:r>
              <a:t>View &gt; Preferences: theme, colours, point rendering, lighting and text size.</a:t>
            </a:r>
          </a:p>
          <a:p/>
          <a:p>
            <a:r>
              <a:t>Lighting changes presentation only. Use neutral lighting when comparing measurement colours.</a:t>
            </a:r>
          </a:p>
          <a:p/>
          <a:p>
            <a:r>
              <a:t>Source: https://einarolafsson.github.io/starplast/guide.html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Before interpreting a prediction, check four things.</a:t>
            </a:r>
          </a:p>
          <a:p/>
          <a:p>
            <a:r>
              <a:t>Identity: Are the gene mapping, organism and assay context correct?</a:t>
            </a:r>
          </a:p>
          <a:p/>
          <a:p>
            <a:r>
              <a:t>Evidence: Which values are measured, computed, missing or transferred?</a:t>
            </a:r>
          </a:p>
          <a:p/>
          <a:p>
            <a:r>
              <a:t>Validation: Were target-related inputs excluded and related genes held together?</a:t>
            </a:r>
          </a:p>
          <a:p/>
          <a:p>
            <a:r>
              <a:t>Uncertainty: Do rare classes, calibration and coverage support the intended interpretation?</a:t>
            </a:r>
          </a:p>
          <a:p/>
          <a:p>
            <a:r>
              <a:t>Model comparisons guide exploration. Independent evidence is needed to establish a new biological claim.</a:t>
            </a:r>
          </a:p>
          <a:p/>
          <a:p>
            <a:r>
              <a:t>Source: https://einarolafsson.github.io/starplast/benchmark-0.43.html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 gene. Ask a precise question.</a:t>
            </a:r>
          </a:p>
          <a:p/>
          <a:p>
            <a:r>
              <a:t>pip install starplast</a:t>
            </a:r>
          </a:p>
          <a:p/>
          <a:p>
            <a:r>
              <a:t>User guide: https://einarolafsson.github.io/starplast/guide.html</a:t>
            </a:r>
          </a:p>
          <a:p/>
          <a:p>
            <a:r>
              <a:t>Guided workflows: https://einarolafsson.github.io/starplast/workflows.html</a:t>
            </a:r>
          </a:p>
          <a:p/>
          <a:p>
            <a:r>
              <a:t>Data sources: https://einarolafsson.github.io/starplast/datasets.html</a:t>
            </a:r>
          </a:p>
          <a:p/>
          <a:p>
            <a:r>
              <a:t>Python API: https://einarolafsson.github.io/starplast/API.html</a:t>
            </a:r>
          </a:p>
          <a:p/>
          <a:p>
            <a:r>
              <a:t>Benchmarks: https://einarolafsson.github.io/starplast/benchmark-0.43.html</a:t>
            </a:r>
          </a:p>
          <a:p/>
          <a:p>
            <a:r>
              <a:t>Issues and source: https://github.com/EinarOlafsson/starplast</a:t>
            </a:r>
          </a:p>
          <a:p/>
          <a:p>
            <a:r>
              <a:t>Starplast · Einar Olafsson · Open-source software, with original data sources credited.</a:t>
            </a:r>
          </a:p>
          <a:p/>
          <a:p>
            <a:r>
              <a:t>Source: https://einarolafsson.github.io/starplast/index.html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einarolafsson.github.io/starplast/guide.html" TargetMode="External"/><Relationship Id="rId4" Type="http://schemas.openxmlformats.org/officeDocument/2006/relationships/hyperlink" Target="https://einarolafsson.github.io/starplast/workflows.html" TargetMode="External"/><Relationship Id="rId5" Type="http://schemas.openxmlformats.org/officeDocument/2006/relationships/hyperlink" Target="https://einarolafsson.github.io/starplast/datasets.html" TargetMode="External"/><Relationship Id="rId6" Type="http://schemas.openxmlformats.org/officeDocument/2006/relationships/hyperlink" Target="https://einarolafsson.github.io/starplast/API.html" TargetMode="External"/><Relationship Id="rId7" Type="http://schemas.openxmlformats.org/officeDocument/2006/relationships/hyperlink" Target="https://einarolafsson.github.io/starplast/benchmark-0.43.html" TargetMode="External"/><Relationship Id="rId8" Type="http://schemas.openxmlformats.org/officeDocument/2006/relationships/hyperlink" Target="https://github.com/EinarOlafsson/starplas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600" y="1295400"/>
            <a:ext cx="6858000" cy="11646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8870"/>
              </a:lnSpc>
              <a:spcBef>
                <a:spcPts val="0"/>
              </a:spcBef>
              <a:spcAft>
                <a:spcPts val="0"/>
              </a:spcAft>
              <a:defRPr sz="6720" b="1">
                <a:solidFill>
                  <a:srgbClr val="F4F6F8"/>
                </a:solidFill>
                <a:latin typeface="Open Sans"/>
              </a:defRPr>
            </a:pPr>
            <a:r>
              <a:t>Starplast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700" y="2667000"/>
            <a:ext cx="6324600" cy="90312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05"/>
              </a:lnSpc>
              <a:spcBef>
                <a:spcPts val="0"/>
              </a:spcBef>
              <a:spcAft>
                <a:spcPts val="0"/>
              </a:spcAft>
              <a:defRPr sz="2580" b="0">
                <a:solidFill>
                  <a:srgbClr val="2EC4B6"/>
                </a:solidFill>
                <a:latin typeface="Open Sans"/>
              </a:defRPr>
            </a:pPr>
            <a:r>
              <a:t>Explore what is known.</a:t>
            </a:r>
          </a:p>
          <a:p>
            <a:pPr algn="l">
              <a:lnSpc>
                <a:spcPts val="3405"/>
              </a:lnSpc>
              <a:spcBef>
                <a:spcPts val="0"/>
              </a:spcBef>
              <a:spcAft>
                <a:spcPts val="0"/>
              </a:spcAft>
              <a:defRPr sz="2580" b="0">
                <a:solidFill>
                  <a:srgbClr val="2EC4B6"/>
                </a:solidFill>
                <a:latin typeface="Open Sans"/>
              </a:defRPr>
            </a:pPr>
            <a:r>
              <a:t>Evaluate what a model predicts.</a:t>
            </a: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1333500"/>
            <a:ext cx="2971800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7700" y="5181600"/>
            <a:ext cx="106680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A practical guide to the 0.43 release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5577840"/>
            <a:ext cx="106680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Einar Olafsson · github.com/EinarOlafsson/starplast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01 / 40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Start with a gene. Keep the evidence.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Bring scattered measurements together without losing what they mean.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340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19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Collect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19" y="3474110"/>
            <a:ext cx="2225040" cy="11244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Published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measurements,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annotations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protein features.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177540" y="3634740"/>
            <a:ext cx="167639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36804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6616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Connect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Match gene identities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and retain the source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of each value.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01218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20268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Explore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Read evidence,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compare relationships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and inspect gaps.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84682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03732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3544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Evaluate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Test predictions on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held-out genes before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interpreting them.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A model suggests a hypothesis. Its evidence and validation determine how useful it is.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02 / 40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Two organisms. Separate maps.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Offline gene tables and networks are included in the installation.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3400" y="2019300"/>
            <a:ext cx="3505200" cy="32766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2484120"/>
            <a:ext cx="3048000" cy="9634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7286"/>
              </a:lnSpc>
              <a:spcBef>
                <a:spcPts val="0"/>
              </a:spcBef>
              <a:spcAft>
                <a:spcPts val="0"/>
              </a:spcAft>
              <a:defRPr sz="5520" b="1">
                <a:solidFill>
                  <a:srgbClr val="2EC4B6"/>
                </a:solidFill>
                <a:latin typeface="Open Sans"/>
              </a:defRPr>
            </a:pPr>
            <a:r>
              <a:t>8,140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33800"/>
            <a:ext cx="3048000" cy="7220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Toxoplasma gondii</a:t>
            </a:r>
          </a:p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genes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2019300"/>
            <a:ext cx="3505200" cy="32766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2484120"/>
            <a:ext cx="3048000" cy="9634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7286"/>
              </a:lnSpc>
              <a:spcBef>
                <a:spcPts val="0"/>
              </a:spcBef>
              <a:spcAft>
                <a:spcPts val="0"/>
              </a:spcAft>
              <a:defRPr sz="5520" b="1">
                <a:solidFill>
                  <a:srgbClr val="2EC4B6"/>
                </a:solidFill>
                <a:latin typeface="Open Sans"/>
              </a:defRPr>
            </a:pPr>
            <a:r>
              <a:t>5,720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3733800"/>
            <a:ext cx="3048000" cy="7220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Plasmodium falciparum</a:t>
            </a:r>
          </a:p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genes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3400" y="2019300"/>
            <a:ext cx="3505200" cy="32766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0" y="2484120"/>
            <a:ext cx="3048000" cy="9634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7286"/>
              </a:lnSpc>
              <a:spcBef>
                <a:spcPts val="0"/>
              </a:spcBef>
              <a:spcAft>
                <a:spcPts val="0"/>
              </a:spcAft>
              <a:defRPr sz="5520" b="1">
                <a:solidFill>
                  <a:srgbClr val="2EC4B6"/>
                </a:solidFill>
                <a:latin typeface="Open Sans"/>
              </a:defRPr>
            </a:pPr>
            <a:r>
              <a:t>130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0" y="3733800"/>
            <a:ext cx="3048000" cy="7220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Registered datasets and</a:t>
            </a:r>
          </a:p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computed layers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Coverage differs by assay and organism. These counts do not imply complete evidence for every gene.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03 / 40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Choose the task you came to do.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Explore a gene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Find an accession, symbol or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product. Read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measurements and their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sources.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Predict a trait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Choose an observed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outcome. Evaluate a model,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then inspect unlabelled-gene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hypotheses.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Compare a screen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Join a gene-level results table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to the existing evidence.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Keep unresolved IDs visible.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Open these guided workflows from the Tools menu.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04 / 40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The map is one view of the evidence.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One point represents one gene.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94310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Position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30124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Similarity under the chosen feature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recipe.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10896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Colour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46710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An annotation or measurement you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select.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274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Lines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4632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One explicitly selected relationship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type.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19600" y="1866900"/>
            <a:ext cx="7239000" cy="3581400"/>
          </a:xfrm>
          <a:prstGeom prst="roundRect">
            <a:avLst>
              <a:gd name="adj" fmla="val 8000"/>
            </a:avLst>
          </a:prstGeom>
          <a:solidFill>
            <a:srgbClr val="11161C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map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970" y="1981200"/>
            <a:ext cx="5522258" cy="3352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Proximity alone does not establish function or a physical interaction.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05 / 40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GET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Install and open Starplast.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20239"/>
            <a:ext cx="7315200" cy="352806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171700"/>
            <a:ext cx="6858000" cy="66172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0">
                <a:solidFill>
                  <a:srgbClr val="F4F6F8"/>
                </a:solidFill>
                <a:latin typeface="Consolas"/>
              </a:defRPr>
            </a:pPr>
            <a:r>
              <a:t>pip install starplast</a:t>
            </a:r>
          </a:p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0">
                <a:solidFill>
                  <a:srgbClr val="F4F6F8"/>
                </a:solidFill>
                <a:latin typeface="Consolas"/>
              </a:defRPr>
            </a:pPr>
            <a:r>
              <a:t>starplast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2004059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Python 3.10+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0" y="2362200"/>
            <a:ext cx="33528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Use a dedicated environment when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possible.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3147060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Desktop display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3505200"/>
            <a:ext cx="33528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The viewer needs a display and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working OpenGL.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4290060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CPU included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4648200"/>
            <a:ext cx="33528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CUDA is optional; browsing does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not require a GPU.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Linux, macOS and Windows. Built tables are available offline.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06 / 40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GET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Your first five minutes.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1 Choose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474110"/>
            <a:ext cx="222504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File &gt; Species: select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the organism.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77540" y="3634740"/>
            <a:ext cx="167639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6804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2 Search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Tools &gt; Explore a gene: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enter an accession or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product.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01218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0268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3 Inspect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474110"/>
            <a:ext cx="222504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Read the evidence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open its source links.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84682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3732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4 Compare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Change a colour or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edge layer; keep the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question specific.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Start with one familiar gene so you can check that the interpretation makes sense.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07 / 40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GET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Find your way around the workspace.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Map controls on the left. The gene map in the centre. Evidence on the right.</a:t>
            </a:r>
          </a:p>
        </p:txBody>
      </p:sp>
      <p:pic>
        <p:nvPicPr>
          <p:cNvPr id="6" name="Picture 5" descr="workspa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297" y="1752599"/>
            <a:ext cx="6355404" cy="3733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Tools opens guided workflows and analysis docks. View controls appearance and interaction.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08 / 40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EXPLORE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Move the map. Keep your bearings.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Rotate and zoom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Left-drag in Navigate mode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to rotate. Scroll to move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closer or farther away.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Select a gene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Click a point to show its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evidence. Search can take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you directly to a gene.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Focus a category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Filter checked categories.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Double-click a category to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centre its genes.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Right-click the map for display options, export and reset.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09 / 40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EXPLORE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Search by identity or description.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Tools &gt; Explore a gene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94310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Enter a query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30124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Use a gene accession, symbol or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product text.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10896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Check the match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46710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Double-click a result to select the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same gene on the map.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274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Read the table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4632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Inspect available values, missingness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and source evidence.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19600" y="1866900"/>
            <a:ext cx="7239000" cy="3581400"/>
          </a:xfrm>
          <a:prstGeom prst="roundRect">
            <a:avLst>
              <a:gd name="adj" fmla="val 8000"/>
            </a:avLst>
          </a:prstGeom>
          <a:solidFill>
            <a:srgbClr val="11161C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explo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770" y="1981200"/>
            <a:ext cx="4802659" cy="3352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Shown here: an existing alpha-tubulin record, not a model-generated annotation.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10 / 40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Read the source, not just the value.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What was measured?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Distinguish expression,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localization, abundance,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sequence and interaction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evidence.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In which context?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Check the organism, stage,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condition and assay before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comparing measurements.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How was it obtained?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Separate measured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evidence, computed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features, transferred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annotations and predictions.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Legacy gene summaries cannot reconstruct replicate-level uncertainty that was never retained.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11 / 40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The full data catalogue stays one click away.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7700" y="1920239"/>
            <a:ext cx="2514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1">
                <a:solidFill>
                  <a:srgbClr val="2EC4B6"/>
                </a:solidFill>
                <a:latin typeface="Open Sans"/>
              </a:defRPr>
            </a:pPr>
            <a:r>
              <a:t>Evidence family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81400" y="1920239"/>
            <a:ext cx="37719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1">
                <a:solidFill>
                  <a:srgbClr val="2EC4B6"/>
                </a:solidFill>
                <a:latin typeface="Open Sans"/>
              </a:defRPr>
            </a:pPr>
            <a:r>
              <a:t>Examples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0" y="1920239"/>
            <a:ext cx="3657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1">
                <a:solidFill>
                  <a:srgbClr val="2EC4B6"/>
                </a:solidFill>
                <a:latin typeface="Open Sans"/>
              </a:defRPr>
            </a:pPr>
            <a:r>
              <a:t>Read it as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2301240"/>
            <a:ext cx="11125200" cy="579120"/>
          </a:xfrm>
          <a:prstGeom prst="rect">
            <a:avLst/>
          </a:prstGeom>
          <a:solidFill>
            <a:srgbClr val="19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7700" y="236220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Expression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1400" y="236220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Stage profiles and summaries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0" y="236220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Condition-dependent measurements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2903220"/>
            <a:ext cx="11125200" cy="57912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7700" y="2964179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Localization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1400" y="2964179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Compartment annotations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0500" y="2964179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Evidence with assay-specific coverage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3400" y="3505200"/>
            <a:ext cx="11125200" cy="579120"/>
          </a:xfrm>
          <a:prstGeom prst="rect">
            <a:avLst/>
          </a:prstGeom>
          <a:solidFill>
            <a:srgbClr val="19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7700" y="356616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Protein features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81400" y="356616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Sequence, domains, AF3 summaries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10500" y="356616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Measured or computed descriptors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3400" y="4107179"/>
            <a:ext cx="11125200" cy="57912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7700" y="416814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Relationships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81400" y="416814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Coexpression and physical assays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10500" y="416814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Distinct types of connections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33400" y="4709160"/>
            <a:ext cx="11125200" cy="579120"/>
          </a:xfrm>
          <a:prstGeom prst="rect">
            <a:avLst/>
          </a:prstGeom>
          <a:solidFill>
            <a:srgbClr val="19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7700" y="477012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Literature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1400" y="477012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Mentions and reviewed assertions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0500" y="477012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Traceable source context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Each catalogue record links to its publication, source data or computed inputs.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12 / 40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Unknown is different from zero.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3505200" cy="32766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484120"/>
            <a:ext cx="3048000" cy="9634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7286"/>
              </a:lnSpc>
              <a:spcBef>
                <a:spcPts val="0"/>
              </a:spcBef>
              <a:spcAft>
                <a:spcPts val="0"/>
              </a:spcAft>
              <a:defRPr sz="5520" b="1">
                <a:solidFill>
                  <a:srgbClr val="2EC4B6"/>
                </a:solidFill>
                <a:latin typeface="Open Sans"/>
              </a:defRPr>
            </a:pPr>
            <a: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733800"/>
            <a:ext cx="3048000" cy="7220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A measured value that</a:t>
            </a:r>
          </a:p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really is zero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2019300"/>
            <a:ext cx="3505200" cy="32766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0" y="2484120"/>
            <a:ext cx="3048000" cy="8628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6494"/>
              </a:lnSpc>
              <a:spcBef>
                <a:spcPts val="0"/>
              </a:spcBef>
              <a:spcAft>
                <a:spcPts val="0"/>
              </a:spcAft>
              <a:defRPr sz="4920" b="1">
                <a:solidFill>
                  <a:srgbClr val="2EC4B6"/>
                </a:solidFill>
                <a:latin typeface="Open Sans"/>
              </a:defRPr>
            </a:pPr>
            <a:r>
              <a:t>Unknown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3733800"/>
            <a:ext cx="3048000" cy="7220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No usable value is</a:t>
            </a:r>
          </a:p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available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53400" y="2019300"/>
            <a:ext cx="3505200" cy="32766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82000" y="2484120"/>
            <a:ext cx="3048000" cy="9634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7286"/>
              </a:lnSpc>
              <a:spcBef>
                <a:spcPts val="0"/>
              </a:spcBef>
              <a:spcAft>
                <a:spcPts val="0"/>
              </a:spcAft>
              <a:defRPr sz="5520" b="1">
                <a:solidFill>
                  <a:srgbClr val="2EC4B6"/>
                </a:solidFill>
                <a:latin typeface="Open Sans"/>
              </a:defRPr>
            </a:pPr>
            <a:r>
              <a:t>No call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0" y="3733800"/>
            <a:ext cx="3048000" cy="7220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The model lacks enough</a:t>
            </a:r>
          </a:p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support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A missing annotation is not a negative example. Grey marks unknown evidence.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13 / 40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RELATIONSHIPS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Different lines answer different questions.</a:t>
            </a:r>
          </a:p>
        </p:txBody>
      </p:sp>
      <p:cxnSp>
        <p:nvCxnSpPr>
          <p:cNvPr id="5" name="Connector 4"/>
          <p:cNvCxnSpPr/>
          <p:nvPr/>
        </p:nvCxnSpPr>
        <p:spPr>
          <a:xfrm flipH="1">
            <a:off x="1333500" y="2362200"/>
            <a:ext cx="1028700" cy="1028700"/>
          </a:xfrm>
          <a:prstGeom prst="line">
            <a:avLst/>
          </a:prstGeom>
          <a:ln w="15240">
            <a:solidFill>
              <a:srgbClr val="A8B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2362200" y="2362200"/>
            <a:ext cx="152400" cy="133350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2362200" y="2362200"/>
            <a:ext cx="1295400" cy="304800"/>
          </a:xfrm>
          <a:prstGeom prst="line">
            <a:avLst/>
          </a:prstGeom>
          <a:ln w="15240">
            <a:solidFill>
              <a:srgbClr val="A8B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333500" y="3390900"/>
            <a:ext cx="1181100" cy="30480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990600" y="3390900"/>
            <a:ext cx="342900" cy="1409700"/>
          </a:xfrm>
          <a:prstGeom prst="line">
            <a:avLst/>
          </a:prstGeom>
          <a:ln w="15240">
            <a:solidFill>
              <a:srgbClr val="A8B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2514600" y="3695700"/>
            <a:ext cx="1676400" cy="34290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514600" y="3695700"/>
            <a:ext cx="190500" cy="125730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0" y="2667000"/>
            <a:ext cx="533400" cy="1371600"/>
          </a:xfrm>
          <a:prstGeom prst="line">
            <a:avLst/>
          </a:prstGeom>
          <a:ln w="15240">
            <a:solidFill>
              <a:srgbClr val="A8B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2705100" y="4038600"/>
            <a:ext cx="1485900" cy="914400"/>
          </a:xfrm>
          <a:prstGeom prst="line">
            <a:avLst/>
          </a:prstGeom>
          <a:ln w="15240">
            <a:solidFill>
              <a:srgbClr val="A8B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 flipV="1">
            <a:off x="990600" y="4800600"/>
            <a:ext cx="1714500" cy="152400"/>
          </a:xfrm>
          <a:prstGeom prst="line">
            <a:avLst/>
          </a:prstGeom>
          <a:ln w="15240">
            <a:solidFill>
              <a:srgbClr val="A8B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2263140" y="2263140"/>
            <a:ext cx="198120" cy="19812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234440" y="3291840"/>
            <a:ext cx="198120" cy="19812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2415540" y="3596640"/>
            <a:ext cx="198120" cy="19812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558540" y="2567940"/>
            <a:ext cx="198120" cy="19812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091940" y="3939540"/>
            <a:ext cx="198120" cy="19812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606040" y="4853940"/>
            <a:ext cx="198120" cy="19812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91540" y="4701540"/>
            <a:ext cx="198120" cy="19812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3400" y="5341620"/>
            <a:ext cx="47244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A8B0BA"/>
                </a:solidFill>
                <a:latin typeface="Open Sans"/>
              </a:defRPr>
            </a:pPr>
            <a:r>
              <a:t>Illustrative network; line meaning comes from its layer.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0" y="2057400"/>
            <a:ext cx="55626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Similarity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0" y="2415540"/>
            <a:ext cx="5562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Shared domains, orthogroups, expression or structure.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0" y="3208020"/>
            <a:ext cx="55626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Physical evidence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0" y="3566160"/>
            <a:ext cx="55626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Crosslink MS and pulldown assays have their own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interpretation.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0" y="4358640"/>
            <a:ext cx="55626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Literature context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0" y="4716780"/>
            <a:ext cx="55626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Co-mention means appearing together in text; it is not proof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of binding.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Edges controls keep these layers separate.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14 / 40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RELATIONSHIPS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Inspect one connection layer at a time.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Select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474110"/>
            <a:ext cx="222504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Click a gene you want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to inspect.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77540" y="3634740"/>
            <a:ext cx="167639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6804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474110"/>
            <a:ext cx="222504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Turn on a relevant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layer in Edges.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01218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0268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Read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474110"/>
            <a:ext cx="2225040" cy="11244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Check neighbouring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genes and the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evidence behind the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relation.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84682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3732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Compare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Switch the layer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see which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relationships persist.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Draw all active edges is available, but dense networks are often easier to understand locally.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15 / 40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EXPLORE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Select a group without changing the data.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43100"/>
            <a:ext cx="5410200" cy="33909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23900" y="2133600"/>
            <a:ext cx="5029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2EC4B6"/>
                </a:solidFill>
                <a:latin typeface="Open Sans"/>
              </a:defRPr>
            </a:pPr>
            <a:r>
              <a:t>Lasso: screen space</a:t>
            </a:r>
          </a:p>
        </p:txBody>
      </p:sp>
      <p:sp>
        <p:nvSpPr>
          <p:cNvPr id="7" name="Oval 6"/>
          <p:cNvSpPr/>
          <p:nvPr/>
        </p:nvSpPr>
        <p:spPr>
          <a:xfrm>
            <a:off x="1028700" y="29337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539239" y="32918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049780" y="364997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560320" y="400811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70860" y="318516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581400" y="354330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091940" y="39014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602480" y="307847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113020" y="343661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18260" y="379476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828800" y="29718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2339340" y="332994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849880" y="368807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360419" y="404621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870960" y="322326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381500" y="35814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892040" y="39395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97280" y="311657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607820" y="347471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2118360" y="383286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2628900" y="300990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3139440" y="336804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3649979" y="372617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160519" y="408431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4671060" y="326136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181600" y="36195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386840" y="39776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1905000" y="2781300"/>
            <a:ext cx="2019300" cy="15240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3924300" y="2933700"/>
            <a:ext cx="190500" cy="110490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H="1">
            <a:off x="2286000" y="4038600"/>
            <a:ext cx="1828800" cy="24384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H="1" flipV="1">
            <a:off x="1752600" y="3619500"/>
            <a:ext cx="533400" cy="66294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1752600" y="2781300"/>
            <a:ext cx="152400" cy="83820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23900" y="4465320"/>
            <a:ext cx="50292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Draw an outline around visible positions. Points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behind one another can be included.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248400" y="1943100"/>
            <a:ext cx="5410200" cy="33909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38900" y="2133600"/>
            <a:ext cx="5029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2EC4B6"/>
                </a:solidFill>
                <a:latin typeface="Open Sans"/>
              </a:defRPr>
            </a:pPr>
            <a:r>
              <a:t>Brush: 3D space</a:t>
            </a:r>
          </a:p>
        </p:txBody>
      </p:sp>
      <p:sp>
        <p:nvSpPr>
          <p:cNvPr id="42" name="Oval 41"/>
          <p:cNvSpPr/>
          <p:nvPr/>
        </p:nvSpPr>
        <p:spPr>
          <a:xfrm>
            <a:off x="6743700" y="29337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254239" y="32918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764780" y="364997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275320" y="400811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785860" y="318516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296400" y="354330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806940" y="39014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317480" y="307847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828020" y="343661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033259" y="379476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543800" y="29718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054339" y="332994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564880" y="368807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075420" y="404621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585960" y="322326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096500" y="35814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607040" y="39395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6812280" y="311657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322820" y="347471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833359" y="383286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343900" y="300990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854440" y="336804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364980" y="372617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875520" y="408431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386060" y="326136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0896600" y="36195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101839" y="39776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9" name="Connector 68"/>
          <p:cNvCxnSpPr/>
          <p:nvPr/>
        </p:nvCxnSpPr>
        <p:spPr>
          <a:xfrm flipH="1">
            <a:off x="9597865" y="3505200"/>
            <a:ext cx="3335" cy="5645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 flipH="1">
            <a:off x="9587887" y="3561650"/>
            <a:ext cx="9978" cy="560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H="1">
            <a:off x="9571340" y="3617671"/>
            <a:ext cx="16547" cy="5516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 flipH="1">
            <a:off x="9548352" y="3672837"/>
            <a:ext cx="22988" cy="5388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 flipH="1">
            <a:off x="9519097" y="3726726"/>
            <a:ext cx="29255" cy="5220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 flipH="1">
            <a:off x="9483798" y="3778929"/>
            <a:ext cx="35299" cy="501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H="1">
            <a:off x="9442722" y="3829050"/>
            <a:ext cx="41076" cy="47655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 flipH="1">
            <a:off x="9396184" y="3876705"/>
            <a:ext cx="46538" cy="4482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 flipH="1">
            <a:off x="9344537" y="3921533"/>
            <a:ext cx="51647" cy="416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 flipH="1">
            <a:off x="9288174" y="3963193"/>
            <a:ext cx="56363" cy="3817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 flipH="1">
            <a:off x="9227525" y="4001366"/>
            <a:ext cx="60649" cy="3439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 flipH="1">
            <a:off x="9163050" y="4035764"/>
            <a:ext cx="64475" cy="303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H="1">
            <a:off x="9095240" y="4066124"/>
            <a:ext cx="67810" cy="2609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H="1">
            <a:off x="9024612" y="4092215"/>
            <a:ext cx="70628" cy="2162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H="1">
            <a:off x="8951703" y="4113838"/>
            <a:ext cx="72909" cy="16992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H="1">
            <a:off x="8877067" y="4130830"/>
            <a:ext cx="74636" cy="1222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H="1">
            <a:off x="8801274" y="4143059"/>
            <a:ext cx="75793" cy="737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 flipH="1">
            <a:off x="8724900" y="4150435"/>
            <a:ext cx="76374" cy="2465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H="1" flipV="1">
            <a:off x="8648525" y="4150435"/>
            <a:ext cx="76375" cy="2465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 flipH="1" flipV="1">
            <a:off x="8572732" y="4143059"/>
            <a:ext cx="75793" cy="737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 flipH="1" flipV="1">
            <a:off x="8498096" y="4130830"/>
            <a:ext cx="74636" cy="1222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 flipH="1" flipV="1">
            <a:off x="8425187" y="4113838"/>
            <a:ext cx="72909" cy="16992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 flipH="1" flipV="1">
            <a:off x="8354559" y="4092215"/>
            <a:ext cx="70628" cy="2162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 flipH="1" flipV="1">
            <a:off x="8286750" y="4066124"/>
            <a:ext cx="67809" cy="2609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 flipH="1" flipV="1">
            <a:off x="8222274" y="4035764"/>
            <a:ext cx="64476" cy="303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 flipH="1" flipV="1">
            <a:off x="8161625" y="4001366"/>
            <a:ext cx="60649" cy="3439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 flipH="1" flipV="1">
            <a:off x="8105262" y="3963193"/>
            <a:ext cx="56363" cy="3817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 flipH="1" flipV="1">
            <a:off x="8053615" y="3921533"/>
            <a:ext cx="51647" cy="416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 flipH="1" flipV="1">
            <a:off x="8007077" y="3876705"/>
            <a:ext cx="46538" cy="4482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 flipH="1" flipV="1">
            <a:off x="7966001" y="3829050"/>
            <a:ext cx="41076" cy="47655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H="1" flipV="1">
            <a:off x="7930702" y="3778929"/>
            <a:ext cx="35299" cy="501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 flipH="1" flipV="1">
            <a:off x="7901447" y="3726726"/>
            <a:ext cx="29255" cy="5220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 flipH="1" flipV="1">
            <a:off x="7878459" y="3672837"/>
            <a:ext cx="22988" cy="5388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H="1" flipV="1">
            <a:off x="7861912" y="3617671"/>
            <a:ext cx="16547" cy="5516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 flipH="1" flipV="1">
            <a:off x="7851934" y="3561650"/>
            <a:ext cx="9978" cy="560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 flipH="1" flipV="1">
            <a:off x="7848600" y="3505200"/>
            <a:ext cx="3334" cy="5645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 flipV="1">
            <a:off x="7848600" y="3448749"/>
            <a:ext cx="3334" cy="5645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 flipV="1">
            <a:off x="7851934" y="3392728"/>
            <a:ext cx="9978" cy="560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 flipV="1">
            <a:off x="7861912" y="3337562"/>
            <a:ext cx="16547" cy="5516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 flipV="1">
            <a:off x="7878459" y="3283673"/>
            <a:ext cx="22988" cy="5388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 flipV="1">
            <a:off x="7901447" y="3231470"/>
            <a:ext cx="29255" cy="5220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 flipV="1">
            <a:off x="7930702" y="3181350"/>
            <a:ext cx="35299" cy="5012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 flipV="1">
            <a:off x="7966001" y="3133694"/>
            <a:ext cx="41076" cy="4765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 flipV="1">
            <a:off x="8007077" y="3088866"/>
            <a:ext cx="46538" cy="4482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 flipV="1">
            <a:off x="8053615" y="3047206"/>
            <a:ext cx="51647" cy="416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 flipV="1">
            <a:off x="8105262" y="3009033"/>
            <a:ext cx="56363" cy="3817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 flipV="1">
            <a:off x="8161625" y="2974635"/>
            <a:ext cx="60649" cy="3439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 flipV="1">
            <a:off x="8222274" y="2944275"/>
            <a:ext cx="64476" cy="303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 flipV="1">
            <a:off x="8286750" y="2918184"/>
            <a:ext cx="67809" cy="2609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 flipV="1">
            <a:off x="8354559" y="2896561"/>
            <a:ext cx="70628" cy="2162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 flipV="1">
            <a:off x="8425187" y="2879569"/>
            <a:ext cx="72909" cy="16992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V="1">
            <a:off x="8498096" y="2867340"/>
            <a:ext cx="74636" cy="1222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V="1">
            <a:off x="8572732" y="2859964"/>
            <a:ext cx="75793" cy="737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V="1">
            <a:off x="8648525" y="2857500"/>
            <a:ext cx="76375" cy="2464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>
            <a:off x="8724900" y="2857500"/>
            <a:ext cx="76374" cy="2464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>
            <a:off x="8801274" y="2859964"/>
            <a:ext cx="75793" cy="737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>
            <a:off x="8877067" y="2867340"/>
            <a:ext cx="74636" cy="1222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>
            <a:off x="8951703" y="2879569"/>
            <a:ext cx="72909" cy="16992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>
            <a:off x="9024612" y="2896561"/>
            <a:ext cx="70628" cy="2162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>
            <a:off x="9095240" y="2918184"/>
            <a:ext cx="67810" cy="2609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>
            <a:off x="9163050" y="2944275"/>
            <a:ext cx="64475" cy="303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>
            <a:off x="9227525" y="2974635"/>
            <a:ext cx="60649" cy="3439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>
            <a:off x="9288174" y="3009033"/>
            <a:ext cx="56363" cy="3817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>
            <a:off x="9344537" y="3047206"/>
            <a:ext cx="51647" cy="416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>
            <a:off x="9396184" y="3088866"/>
            <a:ext cx="46538" cy="4482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>
            <a:off x="9442722" y="3133694"/>
            <a:ext cx="41076" cy="47655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>
            <a:off x="9483798" y="3181349"/>
            <a:ext cx="35299" cy="501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>
            <a:off x="9519097" y="3231470"/>
            <a:ext cx="29255" cy="5220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>
            <a:off x="9548352" y="3283673"/>
            <a:ext cx="22988" cy="5388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>
            <a:off x="9571340" y="3337562"/>
            <a:ext cx="16547" cy="5516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>
            <a:off x="9587887" y="3392728"/>
            <a:ext cx="9978" cy="560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>
            <a:off x="9597865" y="3448749"/>
            <a:ext cx="3335" cy="5645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6438900" y="4465320"/>
            <a:ext cx="50292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Select a spatial neighbourhood around the gene you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press.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Choose View &gt; Left mouse button &gt; Select. Check the selected gene list before exporting.</a:t>
            </a:r>
          </a:p>
        </p:txBody>
      </p:sp>
      <p:cxnSp>
        <p:nvCxnSpPr>
          <p:cNvPr id="143" name="Connector 142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16 / 40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ADVANCED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Explore clusters and compare analyses.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Clusters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15468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Group similar coordinates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with clustering methods.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Noise label -1 means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unassigned, not a biological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class.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Search and validation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Compare recipes with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explicit targets and budgets.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Confirm a search winner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with independent evidence.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Saved results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15468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Name embeddings and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retain their recipes.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Right-click result tables to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export them; save selected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gene lists.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Cluster labels describe the chosen inputs. They do not establish a shared biological function.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17 / 40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ADVANCED MAPS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Change a map deliberately.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Features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474110"/>
            <a:ext cx="222504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Choose relevant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measurement blocks.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77540" y="3634740"/>
            <a:ext cx="167639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6804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Missingness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474110"/>
            <a:ext cx="222504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Decide how absent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inputs are handled.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01218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0268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Scaling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Keep feature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magnitudes and blocks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comparable.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84682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3732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Embedding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Choose a method,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dimensions and a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seed.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Smaller UMAP neighbourhoods favour local structure. Lower minimum distance packs points more tightly.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18 / 40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PREDICTION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Explore in 3D. Evaluate separately.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54483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49911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The displayed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49911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An exploratory view of selected inputs.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Numeric localization confidence can be among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0300" y="1981200"/>
            <a:ext cx="54483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4389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38900" y="2514600"/>
            <a:ext cx="49911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A held-out prediction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3067202"/>
            <a:ext cx="49911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 separate fitted model with target exclusions,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training-only transforms and untouched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evaluation groups.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guided predictor does not classify the opening map.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19 / 40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PREDICTION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Set up a prediction in one place.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Tools &gt; Predict a trait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94310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Outcome and type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30124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Choose the observed target and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classification or regression.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10896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Method and groups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46710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Start with a baseline. Keep related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genes together with orthogroup.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274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Run and inspect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4632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Evaluate and predict. Read held-out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metrics before the candidate table.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19600" y="1866900"/>
            <a:ext cx="7239000" cy="3581400"/>
          </a:xfrm>
          <a:prstGeom prst="roundRect">
            <a:avLst>
              <a:gd name="adj" fmla="val 8000"/>
            </a:avLst>
          </a:prstGeom>
          <a:solidFill>
            <a:srgbClr val="11161C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predi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2301815"/>
            <a:ext cx="7010400" cy="27115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Jobs panel runs the work. Stop requests cancellation between model fits.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20 / 40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PREDICTION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Keep evaluation genes out of fitting.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996439"/>
            <a:ext cx="3505200" cy="4404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168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EC4B6"/>
                </a:solidFill>
                <a:latin typeface="Open Sans"/>
              </a:defRPr>
            </a:pPr>
            <a:r>
              <a:t>Fit</a:t>
            </a:r>
          </a:p>
        </p:txBody>
      </p:sp>
      <p:sp>
        <p:nvSpPr>
          <p:cNvPr id="6" name="Oval 5"/>
          <p:cNvSpPr/>
          <p:nvPr/>
        </p:nvSpPr>
        <p:spPr>
          <a:xfrm>
            <a:off x="685800" y="262890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371600" y="262890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057400" y="262890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743200" y="262890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5800" y="313182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371600" y="313182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057400" y="313182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743200" y="313182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85800" y="363474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371600" y="363474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057400" y="363474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2743200" y="363474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3400" y="4480560"/>
            <a:ext cx="3352800" cy="6214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Learn features and model</a:t>
            </a:r>
          </a:p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parameters.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1996439"/>
            <a:ext cx="3505200" cy="4404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168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EC4B6"/>
                </a:solidFill>
                <a:latin typeface="Open Sans"/>
              </a:defRPr>
            </a:pPr>
            <a:r>
              <a:t>Calibrate</a:t>
            </a:r>
          </a:p>
        </p:txBody>
      </p:sp>
      <p:sp>
        <p:nvSpPr>
          <p:cNvPr id="20" name="Oval 19"/>
          <p:cNvSpPr/>
          <p:nvPr/>
        </p:nvSpPr>
        <p:spPr>
          <a:xfrm>
            <a:off x="4495800" y="262890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181600" y="262890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867400" y="262890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553200" y="262890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495800" y="313182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5181600" y="313182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867400" y="313182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553200" y="313182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495800" y="363474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5181600" y="363474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5867400" y="363474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53200" y="363474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43400" y="4480560"/>
            <a:ext cx="3352800" cy="6214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Adjust probabilities or residual</a:t>
            </a:r>
          </a:p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intervals on separate groups.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53400" y="1996439"/>
            <a:ext cx="3505200" cy="4404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168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EC4B6"/>
                </a:solidFill>
                <a:latin typeface="Open Sans"/>
              </a:defRPr>
            </a:pPr>
            <a:r>
              <a:t>Evaluate</a:t>
            </a:r>
          </a:p>
        </p:txBody>
      </p:sp>
      <p:sp>
        <p:nvSpPr>
          <p:cNvPr id="34" name="Oval 33"/>
          <p:cNvSpPr/>
          <p:nvPr/>
        </p:nvSpPr>
        <p:spPr>
          <a:xfrm>
            <a:off x="8305800" y="262890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991600" y="262890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677400" y="262890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363200" y="262890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305800" y="313182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991600" y="313182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677400" y="313182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363200" y="313182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305800" y="363474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991600" y="363474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677400" y="363474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363200" y="363474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153400" y="4480560"/>
            <a:ext cx="3352800" cy="6214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Score predictions on groups</a:t>
            </a:r>
          </a:p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withheld from both steps.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3400" y="5257800"/>
            <a:ext cx="10668000" cy="2694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821"/>
              </a:lnSpc>
              <a:spcBef>
                <a:spcPts val="0"/>
              </a:spcBef>
              <a:spcAft>
                <a:spcPts val="0"/>
              </a:spcAft>
              <a:defRPr sz="1380" b="0">
                <a:solidFill>
                  <a:srgbClr val="A8B0BA"/>
                </a:solidFill>
                <a:latin typeface="Open Sans"/>
              </a:defRPr>
            </a:pPr>
            <a:r>
              <a:t>Circles represent genes. Related genes stay within one group.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Outer folds rotate the evaluation groups. Grouped validation is harder and more informative than mixing relatives.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21 / 40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PREDICTION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Compare simple methods first.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7700" y="1920239"/>
            <a:ext cx="2514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1">
                <a:solidFill>
                  <a:srgbClr val="2EC4B6"/>
                </a:solidFill>
                <a:latin typeface="Open Sans"/>
              </a:defRPr>
            </a:pPr>
            <a:r>
              <a:t>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81400" y="1920239"/>
            <a:ext cx="37719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1">
                <a:solidFill>
                  <a:srgbClr val="2EC4B6"/>
                </a:solidFill>
                <a:latin typeface="Open Sans"/>
              </a:defRPr>
            </a:pPr>
            <a:r>
              <a:t>Useful starting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0" y="1920239"/>
            <a:ext cx="3657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1">
                <a:solidFill>
                  <a:srgbClr val="2EC4B6"/>
                </a:solidFill>
                <a:latin typeface="Open Sans"/>
              </a:defRPr>
            </a:pPr>
            <a:r>
              <a:t>Keep in mind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2301240"/>
            <a:ext cx="11125200" cy="579120"/>
          </a:xfrm>
          <a:prstGeom prst="rect">
            <a:avLst/>
          </a:prstGeom>
          <a:solidFill>
            <a:srgbClr val="19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7700" y="236220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Prior / linear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1400" y="236220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Is there signal beyond a simple baseline?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0" y="236220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Always retain a baseline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2903220"/>
            <a:ext cx="11125200" cy="57912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7700" y="2964179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Boosted trees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1400" y="2964179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Do nonlinear feature combinations help?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0500" y="2964179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Use the same evaluation groups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3400" y="3505200"/>
            <a:ext cx="11125200" cy="579120"/>
          </a:xfrm>
          <a:prstGeom prst="rect">
            <a:avLst/>
          </a:prstGeom>
          <a:solidFill>
            <a:srgbClr val="19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7700" y="356616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Feature / PCA neighbours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81400" y="356616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Do similar measured genes agree?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10500" y="356616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Distance depends on preprocessing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3400" y="4107179"/>
            <a:ext cx="11125200" cy="57912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7700" y="416814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UMAP / masked factors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81400" y="416814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Does a reduced representation help?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10500" y="416814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A compact map can lose signal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33400" y="4709160"/>
            <a:ext cx="11125200" cy="579120"/>
          </a:xfrm>
          <a:prstGeom prst="rect">
            <a:avLst/>
          </a:prstGeom>
          <a:solidFill>
            <a:srgbClr val="19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7700" y="477012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Weighted networks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1400" y="477012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Which fixed graph layers support labels?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0500" y="4770120"/>
            <a:ext cx="3627119" cy="54102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Transductive; disconnected genes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abstain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No method is automatically best because it is more complex.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22 / 40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PREDICTION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Read performance and coverage together.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Accuracy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 fraction of evaluation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genes called correctly.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Unsupported calls count as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misses.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Macro F1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Balances precision and recall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across classes, so common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labels do not dominate the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score.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Coverage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 fraction with a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supported call. Selective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accuracy describes only that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supported subset.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Also inspect per-class precision, recall, average precision and calibration.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23 / 40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What worked in the localization benchmark?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3,827 measured genes · 26 classes · three orthogroup-held-out folds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851659"/>
            <a:ext cx="6705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Macro F1 (higher is better)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40030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Prior</a:t>
            </a:r>
          </a:p>
        </p:txBody>
      </p:sp>
      <p:sp>
        <p:nvSpPr>
          <p:cNvPr id="8" name="Rectangle 7"/>
          <p:cNvSpPr/>
          <p:nvPr/>
        </p:nvSpPr>
        <p:spPr>
          <a:xfrm>
            <a:off x="2895600" y="2438400"/>
            <a:ext cx="98074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96100" y="240030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0.013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95656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Linear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95600" y="2994660"/>
            <a:ext cx="2910835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96100" y="295656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0.382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3512819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UMAP 20D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95600" y="3550919"/>
            <a:ext cx="1735249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96100" y="3512819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0.228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4069079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Boosted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95600" y="4107179"/>
            <a:ext cx="2973661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96100" y="4069079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0.390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462534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Boosted + AF3 + ESM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95600" y="4663440"/>
            <a:ext cx="3310302" cy="2286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96100" y="462534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2EC4B6"/>
                </a:solidFill>
                <a:latin typeface="Open Sans"/>
              </a:defRPr>
            </a:pPr>
            <a:r>
              <a:t>0.434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1965959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0.434 macro F1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200" y="232410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Boosted trees with published, AF3 and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ESM inputs.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3131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56.2% accuracy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7200" y="3489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Better than the compared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UMAP-neighbour models.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77200" y="429768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Important limit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65582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Several rare classes still have zero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top-class recall.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Development cross-validation, not prospective validation of new annotations.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24 / 40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A confident score can still be wrong.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Combined boosted model: observed accuracy in held-out confidence bins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851659"/>
            <a:ext cx="64770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Mean confidence / observed accuracy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362200"/>
            <a:ext cx="18669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0.7-0.8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4600" y="2362200"/>
            <a:ext cx="2917600" cy="19812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29400" y="2331720"/>
            <a:ext cx="9906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A8B0BA"/>
                </a:solidFill>
                <a:latin typeface="Open Sans"/>
              </a:defRPr>
            </a:pPr>
            <a:r>
              <a:t>0.751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14600" y="2644140"/>
            <a:ext cx="2754063" cy="198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29400" y="2613660"/>
            <a:ext cx="9906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2EC4B6"/>
                </a:solidFill>
                <a:latin typeface="Open Sans"/>
              </a:defRPr>
            </a:pPr>
            <a:r>
              <a:t>0.709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3299460"/>
            <a:ext cx="18669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0.8-0.9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4600" y="3299460"/>
            <a:ext cx="3302137" cy="19812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29400" y="3268979"/>
            <a:ext cx="9906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A8B0BA"/>
                </a:solidFill>
                <a:latin typeface="Open Sans"/>
              </a:defRPr>
            </a:pPr>
            <a:r>
              <a:t>0.850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14600" y="3581400"/>
            <a:ext cx="3042100" cy="198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29400" y="3550919"/>
            <a:ext cx="9906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2EC4B6"/>
                </a:solidFill>
                <a:latin typeface="Open Sans"/>
              </a:defRPr>
            </a:pPr>
            <a:r>
              <a:t>0.783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4236720"/>
            <a:ext cx="18669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0.9-1.0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14600" y="4236720"/>
            <a:ext cx="3643112" cy="19812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9400" y="4206240"/>
            <a:ext cx="9906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A8B0BA"/>
                </a:solidFill>
                <a:latin typeface="Open Sans"/>
              </a:defRPr>
            </a:pPr>
            <a:r>
              <a:t>0.937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14600" y="4518660"/>
            <a:ext cx="3541993" cy="198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29400" y="4488180"/>
            <a:ext cx="9906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2EC4B6"/>
                </a:solidFill>
                <a:latin typeface="Open Sans"/>
              </a:defRPr>
            </a:pPr>
            <a:r>
              <a:t>0.911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1965959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Check calibration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200" y="232410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Temperature scaling uses separate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groups when enough labels exist.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3131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Read the status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7200" y="3489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The app explicitly marks runs that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could not be calibrated.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77200" y="429768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Use abstention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65582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 probability cutoff can withhold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uncertain calls; it is not a guarantee.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0.8-0.9 bin averaged 0.850 confidence but 0.783 accuracy across 465 genes.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25 / 40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PROTEIN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Add sequence evidence with one checkbox.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171700"/>
            <a:ext cx="6705600" cy="90312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6811"/>
              </a:lnSpc>
              <a:spcBef>
                <a:spcPts val="0"/>
              </a:spcBef>
              <a:spcAft>
                <a:spcPts val="0"/>
              </a:spcAft>
              <a:defRPr sz="5160" b="1">
                <a:solidFill>
                  <a:srgbClr val="2EC4B6"/>
                </a:solidFill>
                <a:latin typeface="Open Sans"/>
              </a:defRPr>
            </a:pPr>
            <a:r>
              <a:t>8,064 / 8,140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162300"/>
            <a:ext cx="6629400" cy="3599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534"/>
              </a:lnSpc>
              <a:spcBef>
                <a:spcPts val="0"/>
              </a:spcBef>
              <a:spcAft>
                <a:spcPts val="0"/>
              </a:spcAft>
              <a:defRPr sz="1920" b="0">
                <a:solidFill>
                  <a:srgbClr val="A8B0BA"/>
                </a:solidFill>
                <a:latin typeface="Open Sans"/>
              </a:defRPr>
            </a:pPr>
            <a:r>
              <a:t>Toxoplasma genes with this feature 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3848100"/>
            <a:ext cx="6553200" cy="365759"/>
          </a:xfrm>
          <a:prstGeom prst="rect">
            <a:avLst/>
          </a:prstGeom>
          <a:solidFill>
            <a:srgbClr val="353E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33400" y="3848100"/>
            <a:ext cx="6492015" cy="365759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4533900"/>
            <a:ext cx="6477000" cy="38008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99.1% coverage in the bundled release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0" y="1905000"/>
            <a:ext cx="35814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8,064 proteins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0" y="2263140"/>
            <a:ext cx="35814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Bundled frozen ESM-2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representations.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0" y="3093720"/>
            <a:ext cx="35814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320 features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0" y="3451860"/>
            <a:ext cx="35814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 numerical view of protein sequence,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separate from experimental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measurements.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0" y="4282440"/>
            <a:ext cx="35814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No download to 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0" y="4640580"/>
            <a:ext cx="35814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Enable Include frozen protein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sequence features in the guided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predictor.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Regenerating representations needs the optional sequence extra. Benchmark their value rather than assuming it.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26 / 40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PROTEIN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Your AF3 collection becomes traceable evidence.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171700"/>
            <a:ext cx="6705600" cy="90312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6811"/>
              </a:lnSpc>
              <a:spcBef>
                <a:spcPts val="0"/>
              </a:spcBef>
              <a:spcAft>
                <a:spcPts val="0"/>
              </a:spcAft>
              <a:defRPr sz="5160" b="1">
                <a:solidFill>
                  <a:srgbClr val="2EC4B6"/>
                </a:solidFill>
                <a:latin typeface="Open Sans"/>
              </a:defRPr>
            </a:pPr>
            <a:r>
              <a:t>1,210 / 8,140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162300"/>
            <a:ext cx="6629400" cy="3599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534"/>
              </a:lnSpc>
              <a:spcBef>
                <a:spcPts val="0"/>
              </a:spcBef>
              <a:spcAft>
                <a:spcPts val="0"/>
              </a:spcAft>
              <a:defRPr sz="1920" b="0">
                <a:solidFill>
                  <a:srgbClr val="A8B0BA"/>
                </a:solidFill>
                <a:latin typeface="Open Sans"/>
              </a:defRPr>
            </a:pPr>
            <a:r>
              <a:t>Toxoplasma genes with this feature 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3848100"/>
            <a:ext cx="6553200" cy="365759"/>
          </a:xfrm>
          <a:prstGeom prst="rect">
            <a:avLst/>
          </a:prstGeom>
          <a:solidFill>
            <a:srgbClr val="353E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33400" y="3848100"/>
            <a:ext cx="974124" cy="365759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4533900"/>
            <a:ext cx="6477000" cy="38008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14.9% coverage in the bundled release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0" y="1905000"/>
            <a:ext cx="35814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1,210 matched genes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0" y="2263140"/>
            <a:ext cx="35814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Exact sequence or uniquely placed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fragment matches in the available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local collection.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0" y="3093720"/>
            <a:ext cx="35814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Nine summary features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0" y="3451860"/>
            <a:ext cx="35814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Confidence, sequence coverage and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descriptive geometry.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0" y="4282440"/>
            <a:ext cx="35814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Coordinates stay local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0" y="4640580"/>
            <a:ext cx="35814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The package includes features and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provenance, not the private model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files.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This is the verified subset in the synced folders, not the total number of proteins ever folded.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27 / 40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PROTEIN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Connect local folds to the structure viewer.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20239"/>
            <a:ext cx="7315200" cy="352806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171700"/>
            <a:ext cx="6858000" cy="97353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0">
                <a:solidFill>
                  <a:srgbClr val="F4F6F8"/>
                </a:solidFill>
                <a:latin typeface="Consolas"/>
              </a:defRPr>
            </a:pPr>
            <a:r>
              <a:t>pip install 'starplast[structures]'</a:t>
            </a:r>
          </a:p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0">
                <a:solidFill>
                  <a:srgbClr val="F4F6F8"/>
                </a:solidFill>
                <a:latin typeface="Consolas"/>
              </a:defRPr>
            </a:pPr>
          </a:p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0">
                <a:solidFill>
                  <a:srgbClr val="F4F6F8"/>
                </a:solidFill>
                <a:latin typeface="Consolas"/>
              </a:defRPr>
            </a:pPr>
            <a:r>
              <a:t>starplast-index-structures /path/to/models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2004059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Index once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0" y="2362200"/>
            <a:ext cx="33528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Build the local structure catalogue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from your model folders.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3147060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Select a gene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3505200"/>
            <a:ext cx="33528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The structure viewer checks the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local index before AlphaFold DB.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4290060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Read confidence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4648200"/>
            <a:ext cx="33528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 predicted fold and its confidence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are not experimental validation.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Recreate the index if the drive moves. Full models take precedence over fragments.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28 / 40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Continuous traits stay continuous.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Protein abundance: 748 measured genes · grouped held-out evaluation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851659"/>
            <a:ext cx="6705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RMSE in log2 units (lower is better)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40030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Prior</a:t>
            </a:r>
          </a:p>
        </p:txBody>
      </p:sp>
      <p:sp>
        <p:nvSpPr>
          <p:cNvPr id="8" name="Rectangle 7"/>
          <p:cNvSpPr/>
          <p:nvPr/>
        </p:nvSpPr>
        <p:spPr>
          <a:xfrm>
            <a:off x="2895600" y="2438400"/>
            <a:ext cx="3226932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96100" y="240030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3.388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08610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Linear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95600" y="3124200"/>
            <a:ext cx="2879117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96100" y="308610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3.023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377190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Boosted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95600" y="3810000"/>
            <a:ext cx="2434413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96100" y="377190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2.556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445770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Boosted + AF3 + ESM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95600" y="4495800"/>
            <a:ext cx="2388586" cy="2286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96100" y="445770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2EC4B6"/>
                </a:solidFill>
                <a:latin typeface="Open Sans"/>
              </a:defRPr>
            </a:pPr>
            <a:r>
              <a:t>2.508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1965959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Choose regression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2324100"/>
            <a:ext cx="35433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Use Continuous measurement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instead of converting an outcome into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classes.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3131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Read error units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3489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RMSE here is measured in log2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abundance units; lower is better.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200" y="429768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Small added gain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465582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The combined-feature improvement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interval includes no improvement.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Nominal 90% intervals covered 94.9%, but their mean width was 9.94 log2 units.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29 / 40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Network coverage is not prediction quality.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54483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49911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87.3% supported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4991100" cy="6416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Combining domain, expression and structural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layers reaches more evaluation genes.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0300" y="1981200"/>
            <a:ext cx="54483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4389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38900" y="2514600"/>
            <a:ext cx="49911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0.195 macro F1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3067202"/>
            <a:ext cx="4991100" cy="6416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 combined fixed network remains well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below the compared feature models.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graph includes evaluation nodes: report these results as transductive, not transfer to unseen nodes.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30 / 40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SCREEN 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Compare a screen without losing unmatched rows.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Tools &gt; Compare a screen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94310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Open a CSV or TSV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30124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Use a gene-level table and choose its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identifier and value columns.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10896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Inspect the join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46710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Mapped and unresolved IDs remain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visible. Measured zero stays zero.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274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Export the comparison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4632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Keep the table and source-file hash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together.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19600" y="1866900"/>
            <a:ext cx="7239000" cy="3581400"/>
          </a:xfrm>
          <a:prstGeom prst="roundRect">
            <a:avLst>
              <a:gd name="adj" fmla="val 8000"/>
            </a:avLst>
          </a:prstGeom>
          <a:solidFill>
            <a:srgbClr val="11161C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compa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2367950"/>
            <a:ext cx="7010400" cy="257929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Screenshot values are illustrative. They are not biological screen results.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31 / 40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SCREEN 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Move from spaCR results to gene evidence.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spaCR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Generate gene-level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measurement or effect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estimates.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77540" y="3634740"/>
            <a:ext cx="167639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6804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CSV / TSV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Export identifiers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the measured value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you want to compare.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01218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0268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Starplast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Open Compare a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screen and inspect the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identifier mapping.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84682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3732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Evidence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474110"/>
            <a:ext cx="2225040" cy="11244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Read the existing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annotations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source context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alongside the result.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spaCR launcher opens Starplast in a separate environment. It does not automatically transfer results.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32 / 40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SCREEN 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Add measurements to a Toxoplasma session.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File &gt; Import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 advanced importer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accepts CSV, TSV, Excel or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Parquet for Toxoplasma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accessions.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Check the preview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Choose a useful column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prefix and explicitly handle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duplicates and missing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values.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Rebuild deliberately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Imported values do not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change map positions until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you include them in a new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embedding.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Advanced table import is Toxoplasma-only. The guided comparison supports the currently open organism.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33 / 40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REPRODUCIBILITY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Export the evidence behind a result.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356616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209800"/>
            <a:ext cx="316992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3009900"/>
            <a:ext cx="316992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predictions.csv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474110"/>
            <a:ext cx="316992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Separate held-out evaluations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from unknown-gene hypotheses.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122419" y="3634740"/>
            <a:ext cx="167641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312920" y="2019300"/>
            <a:ext cx="356616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11040" y="2209800"/>
            <a:ext cx="316992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11040" y="3009900"/>
            <a:ext cx="316992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per_class.csv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11040" y="3474110"/>
            <a:ext cx="316992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Inspect performance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support for each class.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901939" y="3634740"/>
            <a:ext cx="167641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092439" y="2019300"/>
            <a:ext cx="356616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0559" y="2209800"/>
            <a:ext cx="316992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0559" y="3009900"/>
            <a:ext cx="316992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run.json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0559" y="3474110"/>
            <a:ext cx="316992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Retain settings, input identity,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split genes, excluded features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and versions.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Use Export full run. A ranked list alone cannot reproduce an analysis.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34 / 40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PYTHON API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Use the same methods from Python.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20239"/>
            <a:ext cx="7315200" cy="352806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171700"/>
            <a:ext cx="6858000" cy="20497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import pandas as pd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from starplast import paths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from starplast.prediction import TaskSpec, run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nodes = pd.read_parquet(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paths.cache_file('nodes.parquet'))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result = run(nodes, TaskSpec('compartment'))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result.save('localization_run')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2004059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Headless analysis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0" y="2362200"/>
            <a:ext cx="33528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Read bundled tables and run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methods without opening the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desktop.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3566160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One contract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3924300"/>
            <a:ext cx="33528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The API uses the same evaluation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and export rules as the guided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workflow.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generated module reference documents functions, arguments and return values.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35 / 40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EVIDENCE API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Keep claims traceable and reviewable.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Observation records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Store entity, trait, value,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units, context, source,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uncertainty and missingness.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Literature assertions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Retain the source passage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and negation. Extracted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claims begin pending review.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Explicit limits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 API supports review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records; the desktop has no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bulk literature-curation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interface.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A reviewed interpretation of a passage is not experimental proof. Conflicting observations remain separate.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36 / 40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PRACTICAL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Run work in the background. Keep control.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Jobs and Stop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Watch progress in the Jobs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panel. Cancellation happens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between model fits.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Optional GPU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CPU analysis is the default.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NVIDIA CUDA analysis uses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 gpu extra on supported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Linux systems.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Logs and help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Hover over settings. Enable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file logging in Preferences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when investigating a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problem.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Offline browsing works immediately. Remote structures, publications and optional chat can require network access.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37 / 40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APPEARANCE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Choose a readable view.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View &gt; Preferences: theme, colours, point rendering, lighting and text size.</a:t>
            </a:r>
          </a:p>
        </p:txBody>
      </p:sp>
      <p:pic>
        <p:nvPicPr>
          <p:cNvPr id="6" name="Picture 5" descr="map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919967"/>
            <a:ext cx="5410200" cy="32847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5334000"/>
            <a:ext cx="54102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Dark theme</a:t>
            </a:r>
          </a:p>
        </p:txBody>
      </p:sp>
      <p:pic>
        <p:nvPicPr>
          <p:cNvPr id="8" name="Picture 7" descr="map-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919967"/>
            <a:ext cx="5410200" cy="32847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48400" y="5334000"/>
            <a:ext cx="54102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Light theme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Lighting changes presentation only. Use neutral lighting when comparing measurement colours.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38 / 40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GOOD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Before interpreting a prediction, check four things.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Identity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Are the gene mapping,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organism and assay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context correct?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77540" y="3634740"/>
            <a:ext cx="167639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6804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Evidence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Which values are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measured, computed,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missing or transferred?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01218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0268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Validation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474110"/>
            <a:ext cx="2225040" cy="11244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Were target-related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inputs excluded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related genes held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together?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84682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3732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Uncertainty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474110"/>
            <a:ext cx="2225040" cy="139598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Do rare classes,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calibration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coverage support the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intended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interpretation?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Model comparisons guide exploration. Independent evidence is needed to establish a new biological claim.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39 / 40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START 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Open a gene. Ask a precise question.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371600"/>
            <a:ext cx="10668000" cy="4907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564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2EC4B6"/>
                </a:solidFill>
                <a:latin typeface="Consolas"/>
              </a:defRPr>
            </a:pPr>
            <a:r>
              <a:t>pip install starplast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3400" y="2362200"/>
            <a:ext cx="3505200" cy="11811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3900" y="2552700"/>
            <a:ext cx="3124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F4F6F8"/>
                </a:solidFill>
                <a:latin typeface="Open Sans"/>
              </a:defRPr>
            </a:pPr>
            <a:r>
              <a:rPr>
                <a:hlinkClick r:id="rId3"/>
              </a:rPr>
              <a:t>User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900" y="3093720"/>
            <a:ext cx="3124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2EC4B6"/>
                </a:solidFill>
                <a:latin typeface="Open Sans"/>
              </a:defRPr>
            </a:pPr>
            <a:r>
              <a:rPr>
                <a:hlinkClick r:id="rId3"/>
              </a:rPr>
              <a:t>Open resource &gt;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2362200"/>
            <a:ext cx="3505200" cy="11811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33900" y="2552700"/>
            <a:ext cx="3124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F4F6F8"/>
                </a:solidFill>
                <a:latin typeface="Open Sans"/>
              </a:defRPr>
            </a:pPr>
            <a:r>
              <a:rPr>
                <a:hlinkClick r:id="rId4"/>
              </a:rPr>
              <a:t>Guided workflows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3900" y="3093720"/>
            <a:ext cx="3124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2EC4B6"/>
                </a:solidFill>
                <a:latin typeface="Open Sans"/>
              </a:defRPr>
            </a:pPr>
            <a:r>
              <a:rPr>
                <a:hlinkClick r:id="rId4"/>
              </a:rPr>
              <a:t>Open resource &gt;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3400" y="2362200"/>
            <a:ext cx="3505200" cy="11811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552700"/>
            <a:ext cx="3124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F4F6F8"/>
                </a:solidFill>
                <a:latin typeface="Open Sans"/>
              </a:defRPr>
            </a:pPr>
            <a:r>
              <a:rPr>
                <a:hlinkClick r:id="rId5"/>
              </a:rPr>
              <a:t>Data sources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93720"/>
            <a:ext cx="3124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2EC4B6"/>
                </a:solidFill>
                <a:latin typeface="Open Sans"/>
              </a:defRPr>
            </a:pPr>
            <a:r>
              <a:rPr>
                <a:hlinkClick r:id="rId5"/>
              </a:rPr>
              <a:t>Open resource &gt;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3400" y="3825240"/>
            <a:ext cx="3505200" cy="11811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3900" y="4015740"/>
            <a:ext cx="3124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F4F6F8"/>
                </a:solidFill>
                <a:latin typeface="Open Sans"/>
              </a:defRPr>
            </a:pPr>
            <a:r>
              <a:rPr>
                <a:hlinkClick r:id="rId6"/>
              </a:rPr>
              <a:t>Python API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900" y="4556760"/>
            <a:ext cx="3124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2EC4B6"/>
                </a:solidFill>
                <a:latin typeface="Open Sans"/>
              </a:defRPr>
            </a:pPr>
            <a:r>
              <a:rPr>
                <a:hlinkClick r:id="rId6"/>
              </a:rPr>
              <a:t>Open resource &gt;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43400" y="3825240"/>
            <a:ext cx="3505200" cy="11811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33900" y="4015740"/>
            <a:ext cx="3124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F4F6F8"/>
                </a:solidFill>
                <a:latin typeface="Open Sans"/>
              </a:defRPr>
            </a:pPr>
            <a:r>
              <a:rPr>
                <a:hlinkClick r:id="rId7"/>
              </a:rPr>
              <a:t>Benchmarks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3900" y="4556760"/>
            <a:ext cx="3124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2EC4B6"/>
                </a:solidFill>
                <a:latin typeface="Open Sans"/>
              </a:defRPr>
            </a:pPr>
            <a:r>
              <a:rPr>
                <a:hlinkClick r:id="rId7"/>
              </a:rPr>
              <a:t>Open resource &gt;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53400" y="3825240"/>
            <a:ext cx="3505200" cy="11811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43900" y="4015740"/>
            <a:ext cx="3124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F4F6F8"/>
                </a:solidFill>
                <a:latin typeface="Open Sans"/>
              </a:defRPr>
            </a:pPr>
            <a:r>
              <a:rPr>
                <a:hlinkClick r:id="rId8"/>
              </a:rPr>
              <a:t>Issues and source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43900" y="4556760"/>
            <a:ext cx="3124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2EC4B6"/>
                </a:solidFill>
                <a:latin typeface="Open Sans"/>
              </a:defRPr>
            </a:pPr>
            <a:r>
              <a:rPr>
                <a:hlinkClick r:id="rId8"/>
              </a:rPr>
              <a:t>Open resource 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Starplast · Einar Olafsson · Open-source software, with original data sources credited.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STARPLAST  /  0.43 GUIDE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40 / 40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Starplast: introduction and practical guide</dc:title>
  <dc:subject/>
  <dc:creator>Einar Olafsson</dc:creator>
  <cp:keywords/>
  <dc:description>generated using python-pptx</dc:description>
  <cp:lastModifiedBy>Einar Olafsson</cp:lastModifiedBy>
  <cp:revision>1</cp:revision>
  <dcterms:created xsi:type="dcterms:W3CDTF">2013-01-27T09:14:16Z</dcterms:created>
  <dcterms:modified xsi:type="dcterms:W3CDTF">2013-01-27T09:15:58Z</dcterms:modified>
  <cp:category/>
</cp:coreProperties>
</file>